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39"/>
  </p:notesMasterIdLst>
  <p:handoutMasterIdLst>
    <p:handoutMasterId r:id="rId40"/>
  </p:handoutMasterIdLst>
  <p:sldIdLst>
    <p:sldId id="271" r:id="rId3"/>
    <p:sldId id="289" r:id="rId4"/>
    <p:sldId id="306" r:id="rId5"/>
    <p:sldId id="302" r:id="rId6"/>
    <p:sldId id="303" r:id="rId7"/>
    <p:sldId id="304" r:id="rId8"/>
    <p:sldId id="307" r:id="rId9"/>
    <p:sldId id="305" r:id="rId10"/>
    <p:sldId id="282" r:id="rId11"/>
    <p:sldId id="256" r:id="rId12"/>
    <p:sldId id="267" r:id="rId13"/>
    <p:sldId id="258" r:id="rId14"/>
    <p:sldId id="280" r:id="rId15"/>
    <p:sldId id="264" r:id="rId16"/>
    <p:sldId id="308" r:id="rId17"/>
    <p:sldId id="263" r:id="rId18"/>
    <p:sldId id="260" r:id="rId19"/>
    <p:sldId id="266" r:id="rId20"/>
    <p:sldId id="273" r:id="rId21"/>
    <p:sldId id="259" r:id="rId22"/>
    <p:sldId id="298" r:id="rId23"/>
    <p:sldId id="309" r:id="rId24"/>
    <p:sldId id="261" r:id="rId25"/>
    <p:sldId id="272" r:id="rId26"/>
    <p:sldId id="277" r:id="rId27"/>
    <p:sldId id="278" r:id="rId28"/>
    <p:sldId id="297" r:id="rId29"/>
    <p:sldId id="287" r:id="rId30"/>
    <p:sldId id="310" r:id="rId31"/>
    <p:sldId id="288" r:id="rId32"/>
    <p:sldId id="300" r:id="rId33"/>
    <p:sldId id="293" r:id="rId34"/>
    <p:sldId id="294" r:id="rId35"/>
    <p:sldId id="295" r:id="rId36"/>
    <p:sldId id="270" r:id="rId37"/>
    <p:sldId id="283" r:id="rId38"/>
  </p:sldIdLst>
  <p:sldSz cx="9144000" cy="6858000" type="screen4x3"/>
  <p:notesSz cx="6858000" cy="9144000"/>
  <p:custDataLst>
    <p:tags r:id="rId41"/>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07">
          <p15:clr>
            <a:srgbClr val="A4A3A4"/>
          </p15:clr>
        </p15:guide>
        <p15:guide id="3" orient="horz" pos="3758">
          <p15:clr>
            <a:srgbClr val="A4A3A4"/>
          </p15:clr>
        </p15:guide>
        <p15:guide id="4" orient="horz" pos="4227">
          <p15:clr>
            <a:srgbClr val="A4A3A4"/>
          </p15:clr>
        </p15:guide>
        <p15:guide id="5" orient="horz" pos="289">
          <p15:clr>
            <a:srgbClr val="A4A3A4"/>
          </p15:clr>
        </p15:guide>
        <p15:guide id="6" pos="2880">
          <p15:clr>
            <a:srgbClr val="A4A3A4"/>
          </p15:clr>
        </p15:guide>
        <p15:guide id="7" pos="295">
          <p15:clr>
            <a:srgbClr val="A4A3A4"/>
          </p15:clr>
        </p15:guide>
        <p15:guide id="8" pos="290">
          <p15:clr>
            <a:srgbClr val="A4A3A4"/>
          </p15:clr>
        </p15:guide>
        <p15:guide id="9" pos="5486">
          <p15:clr>
            <a:srgbClr val="A4A3A4"/>
          </p15:clr>
        </p15:guide>
        <p15:guide id="10" orient="horz" pos="36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6" autoAdjust="0"/>
    <p:restoredTop sz="80930" autoAdjust="0"/>
  </p:normalViewPr>
  <p:slideViewPr>
    <p:cSldViewPr>
      <p:cViewPr varScale="1">
        <p:scale>
          <a:sx n="71" d="100"/>
          <a:sy n="71" d="100"/>
        </p:scale>
        <p:origin x="1830" y="72"/>
      </p:cViewPr>
      <p:guideLst>
        <p:guide orient="horz" pos="2160"/>
        <p:guide orient="horz" pos="907"/>
        <p:guide orient="horz" pos="3758"/>
        <p:guide orient="horz" pos="4227"/>
        <p:guide orient="horz" pos="289"/>
        <p:guide pos="2880"/>
        <p:guide pos="295"/>
        <p:guide pos="290"/>
        <p:guide pos="5486"/>
        <p:guide orient="horz" pos="361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ad.stockholm.se\cli-sd\cc2sd006\004314\Avdelning_N&#196;RINGSLIV_&amp;_KOMPETENS\Projektgrupp_3\Tillv&#228;xtanalys\2020\Tabeller%20och%20figurer_2020081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ad.stockholm.se\cli-sd\cc2sd006\004314\Avdelning_N&#196;RINGSLIV_&amp;_KOMPETENS\Projektgrupp_3\Tillv&#228;xtanalys\2020\Tabeller%20och%20figurer_2020081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ad.stockholm.se\cli-sd\cc2sd006\004314\Avdelning_N&#196;RINGSLIV_&amp;_KOMPETENS\Projektgrupp_3\Tillv&#228;xtanalys\2020\Tabeller%20och%20figurer_2020081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ad.stockholm.se\cli-sd\cc2sd006\004314\Avdelning_N&#196;RINGSLIV_&amp;_UTVECKLING\Projektgrupp_3\Tillv&#228;xtanalys\2020\Tabeller%20och%20figurer_2020081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ad.stockholm.se\cli-sd\cc2sd006\004314\Avdelning_N&#196;RINGSLIV_&amp;_KOMPETENS\Projektgrupp_3\Tillv&#228;xtanalys\2020\Tabeller%20och%20figurer_2020081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ad.stockholm.se\cli-sd\cc2sd006\004314\Avdelning_N&#196;RINGSLIV_&amp;_KOMPETENS\Projektgrupp_3\Tillv&#228;xtanalys\2020\Tabeller%20och%20figurer_2020081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Sestofs010\projekt\27151\12603063_Uppdat_omr&#229;desblad_SBR_2020\000\07_Arbetsmaterial\Data\FDB\Bearbetad\RKST\RKST_arbetsst&#228;llen%20anst&#228;llda%202013-2020.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sestofs010\PROJEKT\27151\12603063_Uppdat_omr&#229;desblad_SBR_2020\000\07_Arbetsmaterial\Data\Underlag%202020\Branschtillv&#228;xt%20nattbef\Diagram%20snabbast%20tillv&#228;xt%202008-2018.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e01462\HCP\H&#228;mtade%20filer\000004LG.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e01462\HCP\H&#228;mtade%20filer\000004LG%20(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ad.stockholm.se\cli-sd\cc2sd006\004314\Avdelning_N&#196;RINGSLIV_&amp;_KOMPETENS\Projektgrupp_3\Tillv&#228;xtanalys\2020\Tabeller%20och%20figurer_2020081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ad.stockholm.se\cli-sd\cc2sd006\004314\Avdelning_N&#196;RINGSLIV_&amp;_UTVECKLING\Projektgrupp_3\Behovsanalys\Kopia%20av%20Formaterar%20bilaga%202020_2.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ad.stockholm.se\cli-sd\cc2sd006\004314\Avdelning_N&#196;RINGSLIV_&amp;_KOMPETENS\Projektgrupp_3\Tillv&#228;xtanalys\2020\Tabeller%20och%20figurer_2020081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stockholm.se\cli-sd\cc2sd006\004314\Avdelning_N&#196;RINGSLIV_&amp;_KOMPETENS\Projektgrupp_3\Tillv&#228;xtanalys\2020\Tabeller%20och%20figurer_2020081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ad.stockholm.se\cli-sd\cc2sd006\004314\Avdelning_N&#196;RINGSLIV_&amp;_KOMPETENS\Projektgrupp_3\Tillv&#228;xtanalys\2020\Tabeller%20och%20figurer_2020081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ad.stockholm.se\cli-sd\cc2sd006\004314\Avdelning_N&#196;RINGSLIV_&amp;_KOMPETENS\Projektgrupp_3\Tillv&#228;xtanalys\2020\Tabeller%20och%20figurer_2020081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 10'!$C$1</c:f>
              <c:strCache>
                <c:ptCount val="1"/>
                <c:pt idx="0">
                  <c:v>Barometerindikatorn</c:v>
                </c:pt>
              </c:strCache>
            </c:strRef>
          </c:tx>
          <c:spPr>
            <a:ln w="28575" cap="rnd">
              <a:solidFill>
                <a:schemeClr val="accent1"/>
              </a:solidFill>
              <a:round/>
            </a:ln>
            <a:effectLst/>
          </c:spPr>
          <c:marker>
            <c:symbol val="none"/>
          </c:marker>
          <c:cat>
            <c:multiLvlStrRef>
              <c:f>'Figur 10'!$A$2:$B$123</c:f>
              <c:multiLvlStrCache>
                <c:ptCount val="36"/>
                <c:lvl>
                  <c:pt idx="0">
                    <c:v>augusti</c:v>
                  </c:pt>
                  <c:pt idx="1">
                    <c:v>september</c:v>
                  </c:pt>
                  <c:pt idx="2">
                    <c:v>oktober</c:v>
                  </c:pt>
                  <c:pt idx="3">
                    <c:v>november</c:v>
                  </c:pt>
                  <c:pt idx="4">
                    <c:v>december</c:v>
                  </c:pt>
                  <c:pt idx="5">
                    <c:v>januari</c:v>
                  </c:pt>
                  <c:pt idx="6">
                    <c:v>februari</c:v>
                  </c:pt>
                  <c:pt idx="7">
                    <c:v>mars</c:v>
                  </c:pt>
                  <c:pt idx="8">
                    <c:v>april</c:v>
                  </c:pt>
                  <c:pt idx="9">
                    <c:v>maj</c:v>
                  </c:pt>
                  <c:pt idx="10">
                    <c:v>juni</c:v>
                  </c:pt>
                  <c:pt idx="11">
                    <c:v>juli</c:v>
                  </c:pt>
                  <c:pt idx="12">
                    <c:v>augusti</c:v>
                  </c:pt>
                  <c:pt idx="13">
                    <c:v>september</c:v>
                  </c:pt>
                  <c:pt idx="14">
                    <c:v>oktober</c:v>
                  </c:pt>
                  <c:pt idx="15">
                    <c:v>november</c:v>
                  </c:pt>
                  <c:pt idx="16">
                    <c:v>december</c:v>
                  </c:pt>
                  <c:pt idx="17">
                    <c:v>januari</c:v>
                  </c:pt>
                  <c:pt idx="18">
                    <c:v>februari</c:v>
                  </c:pt>
                  <c:pt idx="19">
                    <c:v>mars</c:v>
                  </c:pt>
                  <c:pt idx="20">
                    <c:v>april</c:v>
                  </c:pt>
                  <c:pt idx="21">
                    <c:v>maj</c:v>
                  </c:pt>
                  <c:pt idx="22">
                    <c:v>juni</c:v>
                  </c:pt>
                  <c:pt idx="23">
                    <c:v>juli</c:v>
                  </c:pt>
                  <c:pt idx="24">
                    <c:v>augusti</c:v>
                  </c:pt>
                  <c:pt idx="25">
                    <c:v>september</c:v>
                  </c:pt>
                  <c:pt idx="26">
                    <c:v>oktober</c:v>
                  </c:pt>
                  <c:pt idx="27">
                    <c:v>november</c:v>
                  </c:pt>
                  <c:pt idx="28">
                    <c:v>december</c:v>
                  </c:pt>
                  <c:pt idx="29">
                    <c:v>januari</c:v>
                  </c:pt>
                  <c:pt idx="30">
                    <c:v>februari</c:v>
                  </c:pt>
                  <c:pt idx="31">
                    <c:v>mars</c:v>
                  </c:pt>
                  <c:pt idx="32">
                    <c:v>april</c:v>
                  </c:pt>
                  <c:pt idx="33">
                    <c:v>maj</c:v>
                  </c:pt>
                  <c:pt idx="34">
                    <c:v>juni</c:v>
                  </c:pt>
                  <c:pt idx="35">
                    <c:v>juli</c:v>
                  </c:pt>
                </c:lvl>
                <c:lvl>
                  <c:pt idx="5">
                    <c:v>2018</c:v>
                  </c:pt>
                  <c:pt idx="17">
                    <c:v>2019</c:v>
                  </c:pt>
                  <c:pt idx="29">
                    <c:v>2020</c:v>
                  </c:pt>
                </c:lvl>
              </c:multiLvlStrCache>
            </c:multiLvlStrRef>
          </c:cat>
          <c:val>
            <c:numRef>
              <c:f>'Figur 10'!$C$2:$C$123</c:f>
              <c:numCache>
                <c:formatCode>0.00</c:formatCode>
                <c:ptCount val="36"/>
                <c:pt idx="0">
                  <c:v>110.5</c:v>
                </c:pt>
                <c:pt idx="1">
                  <c:v>113.2</c:v>
                </c:pt>
                <c:pt idx="2">
                  <c:v>113.1</c:v>
                </c:pt>
                <c:pt idx="3">
                  <c:v>113.4</c:v>
                </c:pt>
                <c:pt idx="4">
                  <c:v>110.6</c:v>
                </c:pt>
                <c:pt idx="5">
                  <c:v>109.7</c:v>
                </c:pt>
                <c:pt idx="6">
                  <c:v>109.4</c:v>
                </c:pt>
                <c:pt idx="7">
                  <c:v>109.4</c:v>
                </c:pt>
                <c:pt idx="8">
                  <c:v>110.8</c:v>
                </c:pt>
                <c:pt idx="9">
                  <c:v>110.5</c:v>
                </c:pt>
                <c:pt idx="10">
                  <c:v>109.8</c:v>
                </c:pt>
                <c:pt idx="11">
                  <c:v>109.4</c:v>
                </c:pt>
                <c:pt idx="12">
                  <c:v>111.9</c:v>
                </c:pt>
                <c:pt idx="13">
                  <c:v>111.4</c:v>
                </c:pt>
                <c:pt idx="14">
                  <c:v>107.9</c:v>
                </c:pt>
                <c:pt idx="15">
                  <c:v>106.3</c:v>
                </c:pt>
                <c:pt idx="16">
                  <c:v>105.8</c:v>
                </c:pt>
                <c:pt idx="17">
                  <c:v>101.9</c:v>
                </c:pt>
                <c:pt idx="18">
                  <c:v>102.5</c:v>
                </c:pt>
                <c:pt idx="19">
                  <c:v>101.6</c:v>
                </c:pt>
                <c:pt idx="20">
                  <c:v>104.3</c:v>
                </c:pt>
                <c:pt idx="21">
                  <c:v>101.4</c:v>
                </c:pt>
                <c:pt idx="22">
                  <c:v>99.6</c:v>
                </c:pt>
                <c:pt idx="23">
                  <c:v>97</c:v>
                </c:pt>
                <c:pt idx="24">
                  <c:v>96.3</c:v>
                </c:pt>
                <c:pt idx="25">
                  <c:v>95.6</c:v>
                </c:pt>
                <c:pt idx="26">
                  <c:v>95.3</c:v>
                </c:pt>
                <c:pt idx="27">
                  <c:v>95.8</c:v>
                </c:pt>
                <c:pt idx="28">
                  <c:v>93.9</c:v>
                </c:pt>
                <c:pt idx="29">
                  <c:v>97</c:v>
                </c:pt>
                <c:pt idx="30">
                  <c:v>99.6</c:v>
                </c:pt>
                <c:pt idx="31">
                  <c:v>92.7</c:v>
                </c:pt>
                <c:pt idx="32">
                  <c:v>60.8</c:v>
                </c:pt>
                <c:pt idx="33">
                  <c:v>64.8</c:v>
                </c:pt>
                <c:pt idx="34">
                  <c:v>75.3</c:v>
                </c:pt>
                <c:pt idx="35">
                  <c:v>83.4</c:v>
                </c:pt>
              </c:numCache>
            </c:numRef>
          </c:val>
          <c:smooth val="0"/>
          <c:extLst>
            <c:ext xmlns:c16="http://schemas.microsoft.com/office/drawing/2014/chart" uri="{C3380CC4-5D6E-409C-BE32-E72D297353CC}">
              <c16:uniqueId val="{00000000-E80E-425C-B972-AB3E16D17E13}"/>
            </c:ext>
          </c:extLst>
        </c:ser>
        <c:ser>
          <c:idx val="1"/>
          <c:order val="1"/>
          <c:tx>
            <c:strRef>
              <c:f>'Figur 10'!$D$1</c:f>
              <c:strCache>
                <c:ptCount val="1"/>
                <c:pt idx="0">
                  <c:v>Tillverkningsindustri (SNI 10-33)</c:v>
                </c:pt>
              </c:strCache>
            </c:strRef>
          </c:tx>
          <c:spPr>
            <a:ln w="28575" cap="rnd">
              <a:solidFill>
                <a:schemeClr val="accent2">
                  <a:lumMod val="75000"/>
                </a:schemeClr>
              </a:solidFill>
              <a:round/>
            </a:ln>
            <a:effectLst/>
          </c:spPr>
          <c:marker>
            <c:symbol val="none"/>
          </c:marker>
          <c:cat>
            <c:multiLvlStrRef>
              <c:f>'Figur 10'!$A$2:$B$123</c:f>
              <c:multiLvlStrCache>
                <c:ptCount val="36"/>
                <c:lvl>
                  <c:pt idx="0">
                    <c:v>augusti</c:v>
                  </c:pt>
                  <c:pt idx="1">
                    <c:v>september</c:v>
                  </c:pt>
                  <c:pt idx="2">
                    <c:v>oktober</c:v>
                  </c:pt>
                  <c:pt idx="3">
                    <c:v>november</c:v>
                  </c:pt>
                  <c:pt idx="4">
                    <c:v>december</c:v>
                  </c:pt>
                  <c:pt idx="5">
                    <c:v>januari</c:v>
                  </c:pt>
                  <c:pt idx="6">
                    <c:v>februari</c:v>
                  </c:pt>
                  <c:pt idx="7">
                    <c:v>mars</c:v>
                  </c:pt>
                  <c:pt idx="8">
                    <c:v>april</c:v>
                  </c:pt>
                  <c:pt idx="9">
                    <c:v>maj</c:v>
                  </c:pt>
                  <c:pt idx="10">
                    <c:v>juni</c:v>
                  </c:pt>
                  <c:pt idx="11">
                    <c:v>juli</c:v>
                  </c:pt>
                  <c:pt idx="12">
                    <c:v>augusti</c:v>
                  </c:pt>
                  <c:pt idx="13">
                    <c:v>september</c:v>
                  </c:pt>
                  <c:pt idx="14">
                    <c:v>oktober</c:v>
                  </c:pt>
                  <c:pt idx="15">
                    <c:v>november</c:v>
                  </c:pt>
                  <c:pt idx="16">
                    <c:v>december</c:v>
                  </c:pt>
                  <c:pt idx="17">
                    <c:v>januari</c:v>
                  </c:pt>
                  <c:pt idx="18">
                    <c:v>februari</c:v>
                  </c:pt>
                  <c:pt idx="19">
                    <c:v>mars</c:v>
                  </c:pt>
                  <c:pt idx="20">
                    <c:v>april</c:v>
                  </c:pt>
                  <c:pt idx="21">
                    <c:v>maj</c:v>
                  </c:pt>
                  <c:pt idx="22">
                    <c:v>juni</c:v>
                  </c:pt>
                  <c:pt idx="23">
                    <c:v>juli</c:v>
                  </c:pt>
                  <c:pt idx="24">
                    <c:v>augusti</c:v>
                  </c:pt>
                  <c:pt idx="25">
                    <c:v>september</c:v>
                  </c:pt>
                  <c:pt idx="26">
                    <c:v>oktober</c:v>
                  </c:pt>
                  <c:pt idx="27">
                    <c:v>november</c:v>
                  </c:pt>
                  <c:pt idx="28">
                    <c:v>december</c:v>
                  </c:pt>
                  <c:pt idx="29">
                    <c:v>januari</c:v>
                  </c:pt>
                  <c:pt idx="30">
                    <c:v>februari</c:v>
                  </c:pt>
                  <c:pt idx="31">
                    <c:v>mars</c:v>
                  </c:pt>
                  <c:pt idx="32">
                    <c:v>april</c:v>
                  </c:pt>
                  <c:pt idx="33">
                    <c:v>maj</c:v>
                  </c:pt>
                  <c:pt idx="34">
                    <c:v>juni</c:v>
                  </c:pt>
                  <c:pt idx="35">
                    <c:v>juli</c:v>
                  </c:pt>
                </c:lvl>
                <c:lvl>
                  <c:pt idx="5">
                    <c:v>2018</c:v>
                  </c:pt>
                  <c:pt idx="17">
                    <c:v>2019</c:v>
                  </c:pt>
                  <c:pt idx="29">
                    <c:v>2020</c:v>
                  </c:pt>
                </c:lvl>
              </c:multiLvlStrCache>
            </c:multiLvlStrRef>
          </c:cat>
          <c:val>
            <c:numRef>
              <c:f>'Figur 10'!$D$2:$D$123</c:f>
              <c:numCache>
                <c:formatCode>0.00</c:formatCode>
                <c:ptCount val="36"/>
                <c:pt idx="0">
                  <c:v>114.7</c:v>
                </c:pt>
                <c:pt idx="1">
                  <c:v>123</c:v>
                </c:pt>
                <c:pt idx="2">
                  <c:v>120.3</c:v>
                </c:pt>
                <c:pt idx="3">
                  <c:v>120.5</c:v>
                </c:pt>
                <c:pt idx="4">
                  <c:v>113.3</c:v>
                </c:pt>
                <c:pt idx="5">
                  <c:v>112.7</c:v>
                </c:pt>
                <c:pt idx="6">
                  <c:v>113</c:v>
                </c:pt>
                <c:pt idx="7">
                  <c:v>115.3</c:v>
                </c:pt>
                <c:pt idx="8">
                  <c:v>118.7</c:v>
                </c:pt>
                <c:pt idx="9">
                  <c:v>119.1</c:v>
                </c:pt>
                <c:pt idx="10">
                  <c:v>116.7</c:v>
                </c:pt>
                <c:pt idx="11">
                  <c:v>117.3</c:v>
                </c:pt>
                <c:pt idx="12">
                  <c:v>121.8</c:v>
                </c:pt>
                <c:pt idx="13">
                  <c:v>116.9</c:v>
                </c:pt>
                <c:pt idx="14">
                  <c:v>115.5</c:v>
                </c:pt>
                <c:pt idx="15">
                  <c:v>115.9</c:v>
                </c:pt>
                <c:pt idx="16">
                  <c:v>116.1</c:v>
                </c:pt>
                <c:pt idx="17">
                  <c:v>110.7</c:v>
                </c:pt>
                <c:pt idx="18">
                  <c:v>112.8</c:v>
                </c:pt>
                <c:pt idx="19">
                  <c:v>106.3</c:v>
                </c:pt>
                <c:pt idx="20">
                  <c:v>109.4</c:v>
                </c:pt>
                <c:pt idx="21">
                  <c:v>104.1</c:v>
                </c:pt>
                <c:pt idx="22">
                  <c:v>101.7</c:v>
                </c:pt>
                <c:pt idx="23">
                  <c:v>96.9</c:v>
                </c:pt>
                <c:pt idx="24">
                  <c:v>97.1</c:v>
                </c:pt>
                <c:pt idx="25">
                  <c:v>98.3</c:v>
                </c:pt>
                <c:pt idx="26">
                  <c:v>97.4</c:v>
                </c:pt>
                <c:pt idx="27">
                  <c:v>97.4</c:v>
                </c:pt>
                <c:pt idx="28">
                  <c:v>95.1</c:v>
                </c:pt>
                <c:pt idx="29">
                  <c:v>101.5</c:v>
                </c:pt>
                <c:pt idx="30">
                  <c:v>104.3</c:v>
                </c:pt>
                <c:pt idx="31">
                  <c:v>100.5</c:v>
                </c:pt>
                <c:pt idx="32">
                  <c:v>71.5</c:v>
                </c:pt>
                <c:pt idx="33">
                  <c:v>77</c:v>
                </c:pt>
                <c:pt idx="34">
                  <c:v>89.3</c:v>
                </c:pt>
                <c:pt idx="35">
                  <c:v>95.7</c:v>
                </c:pt>
              </c:numCache>
            </c:numRef>
          </c:val>
          <c:smooth val="0"/>
          <c:extLst>
            <c:ext xmlns:c16="http://schemas.microsoft.com/office/drawing/2014/chart" uri="{C3380CC4-5D6E-409C-BE32-E72D297353CC}">
              <c16:uniqueId val="{00000001-E80E-425C-B972-AB3E16D17E13}"/>
            </c:ext>
          </c:extLst>
        </c:ser>
        <c:ser>
          <c:idx val="2"/>
          <c:order val="2"/>
          <c:tx>
            <c:strRef>
              <c:f>'Figur 10'!$E$1</c:f>
              <c:strCache>
                <c:ptCount val="1"/>
                <c:pt idx="0">
                  <c:v>Bygg &amp; anläggning (SNI 41-42)</c:v>
                </c:pt>
              </c:strCache>
            </c:strRef>
          </c:tx>
          <c:spPr>
            <a:ln w="28575" cap="rnd">
              <a:solidFill>
                <a:schemeClr val="accent3"/>
              </a:solidFill>
              <a:round/>
            </a:ln>
            <a:effectLst/>
          </c:spPr>
          <c:marker>
            <c:symbol val="none"/>
          </c:marker>
          <c:cat>
            <c:multiLvlStrRef>
              <c:f>'Figur 10'!$A$2:$B$123</c:f>
              <c:multiLvlStrCache>
                <c:ptCount val="36"/>
                <c:lvl>
                  <c:pt idx="0">
                    <c:v>augusti</c:v>
                  </c:pt>
                  <c:pt idx="1">
                    <c:v>september</c:v>
                  </c:pt>
                  <c:pt idx="2">
                    <c:v>oktober</c:v>
                  </c:pt>
                  <c:pt idx="3">
                    <c:v>november</c:v>
                  </c:pt>
                  <c:pt idx="4">
                    <c:v>december</c:v>
                  </c:pt>
                  <c:pt idx="5">
                    <c:v>januari</c:v>
                  </c:pt>
                  <c:pt idx="6">
                    <c:v>februari</c:v>
                  </c:pt>
                  <c:pt idx="7">
                    <c:v>mars</c:v>
                  </c:pt>
                  <c:pt idx="8">
                    <c:v>april</c:v>
                  </c:pt>
                  <c:pt idx="9">
                    <c:v>maj</c:v>
                  </c:pt>
                  <c:pt idx="10">
                    <c:v>juni</c:v>
                  </c:pt>
                  <c:pt idx="11">
                    <c:v>juli</c:v>
                  </c:pt>
                  <c:pt idx="12">
                    <c:v>augusti</c:v>
                  </c:pt>
                  <c:pt idx="13">
                    <c:v>september</c:v>
                  </c:pt>
                  <c:pt idx="14">
                    <c:v>oktober</c:v>
                  </c:pt>
                  <c:pt idx="15">
                    <c:v>november</c:v>
                  </c:pt>
                  <c:pt idx="16">
                    <c:v>december</c:v>
                  </c:pt>
                  <c:pt idx="17">
                    <c:v>januari</c:v>
                  </c:pt>
                  <c:pt idx="18">
                    <c:v>februari</c:v>
                  </c:pt>
                  <c:pt idx="19">
                    <c:v>mars</c:v>
                  </c:pt>
                  <c:pt idx="20">
                    <c:v>april</c:v>
                  </c:pt>
                  <c:pt idx="21">
                    <c:v>maj</c:v>
                  </c:pt>
                  <c:pt idx="22">
                    <c:v>juni</c:v>
                  </c:pt>
                  <c:pt idx="23">
                    <c:v>juli</c:v>
                  </c:pt>
                  <c:pt idx="24">
                    <c:v>augusti</c:v>
                  </c:pt>
                  <c:pt idx="25">
                    <c:v>september</c:v>
                  </c:pt>
                  <c:pt idx="26">
                    <c:v>oktober</c:v>
                  </c:pt>
                  <c:pt idx="27">
                    <c:v>november</c:v>
                  </c:pt>
                  <c:pt idx="28">
                    <c:v>december</c:v>
                  </c:pt>
                  <c:pt idx="29">
                    <c:v>januari</c:v>
                  </c:pt>
                  <c:pt idx="30">
                    <c:v>februari</c:v>
                  </c:pt>
                  <c:pt idx="31">
                    <c:v>mars</c:v>
                  </c:pt>
                  <c:pt idx="32">
                    <c:v>april</c:v>
                  </c:pt>
                  <c:pt idx="33">
                    <c:v>maj</c:v>
                  </c:pt>
                  <c:pt idx="34">
                    <c:v>juni</c:v>
                  </c:pt>
                  <c:pt idx="35">
                    <c:v>juli</c:v>
                  </c:pt>
                </c:lvl>
                <c:lvl>
                  <c:pt idx="5">
                    <c:v>2018</c:v>
                  </c:pt>
                  <c:pt idx="17">
                    <c:v>2019</c:v>
                  </c:pt>
                  <c:pt idx="29">
                    <c:v>2020</c:v>
                  </c:pt>
                </c:lvl>
              </c:multiLvlStrCache>
            </c:multiLvlStrRef>
          </c:cat>
          <c:val>
            <c:numRef>
              <c:f>'Figur 10'!$E$2:$E$123</c:f>
              <c:numCache>
                <c:formatCode>0.00</c:formatCode>
                <c:ptCount val="36"/>
                <c:pt idx="0">
                  <c:v>115.6</c:v>
                </c:pt>
                <c:pt idx="1">
                  <c:v>113.6</c:v>
                </c:pt>
                <c:pt idx="2">
                  <c:v>115</c:v>
                </c:pt>
                <c:pt idx="3">
                  <c:v>113.5</c:v>
                </c:pt>
                <c:pt idx="4">
                  <c:v>113</c:v>
                </c:pt>
                <c:pt idx="5">
                  <c:v>111.8</c:v>
                </c:pt>
                <c:pt idx="6">
                  <c:v>107.1</c:v>
                </c:pt>
                <c:pt idx="7">
                  <c:v>111.3</c:v>
                </c:pt>
                <c:pt idx="8">
                  <c:v>113.6</c:v>
                </c:pt>
                <c:pt idx="9">
                  <c:v>108.1</c:v>
                </c:pt>
                <c:pt idx="10">
                  <c:v>107.2</c:v>
                </c:pt>
                <c:pt idx="11">
                  <c:v>106.5</c:v>
                </c:pt>
                <c:pt idx="12">
                  <c:v>107.4</c:v>
                </c:pt>
                <c:pt idx="13">
                  <c:v>106.2</c:v>
                </c:pt>
                <c:pt idx="14">
                  <c:v>102.5</c:v>
                </c:pt>
                <c:pt idx="15">
                  <c:v>100.3</c:v>
                </c:pt>
                <c:pt idx="16">
                  <c:v>101.5</c:v>
                </c:pt>
                <c:pt idx="17">
                  <c:v>102.4</c:v>
                </c:pt>
                <c:pt idx="18">
                  <c:v>101.5</c:v>
                </c:pt>
                <c:pt idx="19">
                  <c:v>102.4</c:v>
                </c:pt>
                <c:pt idx="20">
                  <c:v>102.7</c:v>
                </c:pt>
                <c:pt idx="21">
                  <c:v>103</c:v>
                </c:pt>
                <c:pt idx="22">
                  <c:v>101.7</c:v>
                </c:pt>
                <c:pt idx="23">
                  <c:v>102.5</c:v>
                </c:pt>
                <c:pt idx="24">
                  <c:v>101.7</c:v>
                </c:pt>
                <c:pt idx="25">
                  <c:v>102.2</c:v>
                </c:pt>
                <c:pt idx="26">
                  <c:v>103.4</c:v>
                </c:pt>
                <c:pt idx="27">
                  <c:v>103.4</c:v>
                </c:pt>
                <c:pt idx="28">
                  <c:v>102.5</c:v>
                </c:pt>
                <c:pt idx="29">
                  <c:v>101.9</c:v>
                </c:pt>
                <c:pt idx="30">
                  <c:v>100.7</c:v>
                </c:pt>
                <c:pt idx="31">
                  <c:v>99.2</c:v>
                </c:pt>
                <c:pt idx="32">
                  <c:v>92.8</c:v>
                </c:pt>
                <c:pt idx="33">
                  <c:v>89.1</c:v>
                </c:pt>
                <c:pt idx="34">
                  <c:v>89.8</c:v>
                </c:pt>
                <c:pt idx="35">
                  <c:v>92.6</c:v>
                </c:pt>
              </c:numCache>
            </c:numRef>
          </c:val>
          <c:smooth val="0"/>
          <c:extLst>
            <c:ext xmlns:c16="http://schemas.microsoft.com/office/drawing/2014/chart" uri="{C3380CC4-5D6E-409C-BE32-E72D297353CC}">
              <c16:uniqueId val="{00000002-E80E-425C-B972-AB3E16D17E13}"/>
            </c:ext>
          </c:extLst>
        </c:ser>
        <c:ser>
          <c:idx val="4"/>
          <c:order val="4"/>
          <c:tx>
            <c:strRef>
              <c:f>'Figur 10'!$G$1</c:f>
              <c:strCache>
                <c:ptCount val="1"/>
                <c:pt idx="0">
                  <c:v>Detaljhandel (SNI 45 + 47)</c:v>
                </c:pt>
              </c:strCache>
            </c:strRef>
          </c:tx>
          <c:spPr>
            <a:ln w="28575" cap="rnd">
              <a:solidFill>
                <a:schemeClr val="accent5"/>
              </a:solidFill>
              <a:round/>
            </a:ln>
            <a:effectLst/>
          </c:spPr>
          <c:marker>
            <c:symbol val="none"/>
          </c:marker>
          <c:cat>
            <c:multiLvlStrRef>
              <c:f>'Figur 10'!$A$2:$B$123</c:f>
              <c:multiLvlStrCache>
                <c:ptCount val="36"/>
                <c:lvl>
                  <c:pt idx="0">
                    <c:v>augusti</c:v>
                  </c:pt>
                  <c:pt idx="1">
                    <c:v>september</c:v>
                  </c:pt>
                  <c:pt idx="2">
                    <c:v>oktober</c:v>
                  </c:pt>
                  <c:pt idx="3">
                    <c:v>november</c:v>
                  </c:pt>
                  <c:pt idx="4">
                    <c:v>december</c:v>
                  </c:pt>
                  <c:pt idx="5">
                    <c:v>januari</c:v>
                  </c:pt>
                  <c:pt idx="6">
                    <c:v>februari</c:v>
                  </c:pt>
                  <c:pt idx="7">
                    <c:v>mars</c:v>
                  </c:pt>
                  <c:pt idx="8">
                    <c:v>april</c:v>
                  </c:pt>
                  <c:pt idx="9">
                    <c:v>maj</c:v>
                  </c:pt>
                  <c:pt idx="10">
                    <c:v>juni</c:v>
                  </c:pt>
                  <c:pt idx="11">
                    <c:v>juli</c:v>
                  </c:pt>
                  <c:pt idx="12">
                    <c:v>augusti</c:v>
                  </c:pt>
                  <c:pt idx="13">
                    <c:v>september</c:v>
                  </c:pt>
                  <c:pt idx="14">
                    <c:v>oktober</c:v>
                  </c:pt>
                  <c:pt idx="15">
                    <c:v>november</c:v>
                  </c:pt>
                  <c:pt idx="16">
                    <c:v>december</c:v>
                  </c:pt>
                  <c:pt idx="17">
                    <c:v>januari</c:v>
                  </c:pt>
                  <c:pt idx="18">
                    <c:v>februari</c:v>
                  </c:pt>
                  <c:pt idx="19">
                    <c:v>mars</c:v>
                  </c:pt>
                  <c:pt idx="20">
                    <c:v>april</c:v>
                  </c:pt>
                  <c:pt idx="21">
                    <c:v>maj</c:v>
                  </c:pt>
                  <c:pt idx="22">
                    <c:v>juni</c:v>
                  </c:pt>
                  <c:pt idx="23">
                    <c:v>juli</c:v>
                  </c:pt>
                  <c:pt idx="24">
                    <c:v>augusti</c:v>
                  </c:pt>
                  <c:pt idx="25">
                    <c:v>september</c:v>
                  </c:pt>
                  <c:pt idx="26">
                    <c:v>oktober</c:v>
                  </c:pt>
                  <c:pt idx="27">
                    <c:v>november</c:v>
                  </c:pt>
                  <c:pt idx="28">
                    <c:v>december</c:v>
                  </c:pt>
                  <c:pt idx="29">
                    <c:v>januari</c:v>
                  </c:pt>
                  <c:pt idx="30">
                    <c:v>februari</c:v>
                  </c:pt>
                  <c:pt idx="31">
                    <c:v>mars</c:v>
                  </c:pt>
                  <c:pt idx="32">
                    <c:v>april</c:v>
                  </c:pt>
                  <c:pt idx="33">
                    <c:v>maj</c:v>
                  </c:pt>
                  <c:pt idx="34">
                    <c:v>juni</c:v>
                  </c:pt>
                  <c:pt idx="35">
                    <c:v>juli</c:v>
                  </c:pt>
                </c:lvl>
                <c:lvl>
                  <c:pt idx="5">
                    <c:v>2018</c:v>
                  </c:pt>
                  <c:pt idx="17">
                    <c:v>2019</c:v>
                  </c:pt>
                  <c:pt idx="29">
                    <c:v>2020</c:v>
                  </c:pt>
                </c:lvl>
              </c:multiLvlStrCache>
            </c:multiLvlStrRef>
          </c:cat>
          <c:val>
            <c:numRef>
              <c:f>'Figur 10'!$G$2:$G$123</c:f>
              <c:numCache>
                <c:formatCode>0.00</c:formatCode>
                <c:ptCount val="36"/>
                <c:pt idx="0">
                  <c:v>103.2</c:v>
                </c:pt>
                <c:pt idx="1">
                  <c:v>101.2</c:v>
                </c:pt>
                <c:pt idx="2">
                  <c:v>103.6</c:v>
                </c:pt>
                <c:pt idx="3">
                  <c:v>103</c:v>
                </c:pt>
                <c:pt idx="4">
                  <c:v>102.3</c:v>
                </c:pt>
                <c:pt idx="5">
                  <c:v>103.4</c:v>
                </c:pt>
                <c:pt idx="6">
                  <c:v>106.7</c:v>
                </c:pt>
                <c:pt idx="7">
                  <c:v>105</c:v>
                </c:pt>
                <c:pt idx="8">
                  <c:v>101.4</c:v>
                </c:pt>
                <c:pt idx="9">
                  <c:v>102.7</c:v>
                </c:pt>
                <c:pt idx="10">
                  <c:v>105.4</c:v>
                </c:pt>
                <c:pt idx="11">
                  <c:v>97.4</c:v>
                </c:pt>
                <c:pt idx="12">
                  <c:v>102.4</c:v>
                </c:pt>
                <c:pt idx="13">
                  <c:v>107.4</c:v>
                </c:pt>
                <c:pt idx="14">
                  <c:v>102.5</c:v>
                </c:pt>
                <c:pt idx="15">
                  <c:v>102.5</c:v>
                </c:pt>
                <c:pt idx="16">
                  <c:v>102.2</c:v>
                </c:pt>
                <c:pt idx="17">
                  <c:v>99.4</c:v>
                </c:pt>
                <c:pt idx="18">
                  <c:v>98.3</c:v>
                </c:pt>
                <c:pt idx="19">
                  <c:v>97.1</c:v>
                </c:pt>
                <c:pt idx="20">
                  <c:v>104.2</c:v>
                </c:pt>
                <c:pt idx="21">
                  <c:v>106.7</c:v>
                </c:pt>
                <c:pt idx="22">
                  <c:v>104</c:v>
                </c:pt>
                <c:pt idx="23">
                  <c:v>102.9</c:v>
                </c:pt>
                <c:pt idx="24">
                  <c:v>102.1</c:v>
                </c:pt>
                <c:pt idx="25">
                  <c:v>106.1</c:v>
                </c:pt>
                <c:pt idx="26">
                  <c:v>104</c:v>
                </c:pt>
                <c:pt idx="27">
                  <c:v>106.5</c:v>
                </c:pt>
                <c:pt idx="28">
                  <c:v>109.3</c:v>
                </c:pt>
                <c:pt idx="29">
                  <c:v>107.8</c:v>
                </c:pt>
                <c:pt idx="30">
                  <c:v>109.6</c:v>
                </c:pt>
                <c:pt idx="31">
                  <c:v>104.3</c:v>
                </c:pt>
                <c:pt idx="32">
                  <c:v>74.099999999999994</c:v>
                </c:pt>
                <c:pt idx="33">
                  <c:v>76.7</c:v>
                </c:pt>
                <c:pt idx="34">
                  <c:v>85.7</c:v>
                </c:pt>
                <c:pt idx="35">
                  <c:v>96.7</c:v>
                </c:pt>
              </c:numCache>
            </c:numRef>
          </c:val>
          <c:smooth val="0"/>
          <c:extLst>
            <c:ext xmlns:c16="http://schemas.microsoft.com/office/drawing/2014/chart" uri="{C3380CC4-5D6E-409C-BE32-E72D297353CC}">
              <c16:uniqueId val="{00000003-E80E-425C-B972-AB3E16D17E13}"/>
            </c:ext>
          </c:extLst>
        </c:ser>
        <c:ser>
          <c:idx val="5"/>
          <c:order val="5"/>
          <c:tx>
            <c:strRef>
              <c:f>'Figur 10'!$H$1</c:f>
              <c:strCache>
                <c:ptCount val="1"/>
                <c:pt idx="0">
                  <c:v>Tjänstesektorn</c:v>
                </c:pt>
              </c:strCache>
            </c:strRef>
          </c:tx>
          <c:spPr>
            <a:ln w="28575" cap="rnd">
              <a:solidFill>
                <a:schemeClr val="bg2">
                  <a:lumMod val="75000"/>
                </a:schemeClr>
              </a:solidFill>
              <a:round/>
            </a:ln>
            <a:effectLst/>
          </c:spPr>
          <c:marker>
            <c:symbol val="none"/>
          </c:marker>
          <c:cat>
            <c:multiLvlStrRef>
              <c:f>'Figur 10'!$A$2:$B$123</c:f>
              <c:multiLvlStrCache>
                <c:ptCount val="36"/>
                <c:lvl>
                  <c:pt idx="0">
                    <c:v>augusti</c:v>
                  </c:pt>
                  <c:pt idx="1">
                    <c:v>september</c:v>
                  </c:pt>
                  <c:pt idx="2">
                    <c:v>oktober</c:v>
                  </c:pt>
                  <c:pt idx="3">
                    <c:v>november</c:v>
                  </c:pt>
                  <c:pt idx="4">
                    <c:v>december</c:v>
                  </c:pt>
                  <c:pt idx="5">
                    <c:v>januari</c:v>
                  </c:pt>
                  <c:pt idx="6">
                    <c:v>februari</c:v>
                  </c:pt>
                  <c:pt idx="7">
                    <c:v>mars</c:v>
                  </c:pt>
                  <c:pt idx="8">
                    <c:v>april</c:v>
                  </c:pt>
                  <c:pt idx="9">
                    <c:v>maj</c:v>
                  </c:pt>
                  <c:pt idx="10">
                    <c:v>juni</c:v>
                  </c:pt>
                  <c:pt idx="11">
                    <c:v>juli</c:v>
                  </c:pt>
                  <c:pt idx="12">
                    <c:v>augusti</c:v>
                  </c:pt>
                  <c:pt idx="13">
                    <c:v>september</c:v>
                  </c:pt>
                  <c:pt idx="14">
                    <c:v>oktober</c:v>
                  </c:pt>
                  <c:pt idx="15">
                    <c:v>november</c:v>
                  </c:pt>
                  <c:pt idx="16">
                    <c:v>december</c:v>
                  </c:pt>
                  <c:pt idx="17">
                    <c:v>januari</c:v>
                  </c:pt>
                  <c:pt idx="18">
                    <c:v>februari</c:v>
                  </c:pt>
                  <c:pt idx="19">
                    <c:v>mars</c:v>
                  </c:pt>
                  <c:pt idx="20">
                    <c:v>april</c:v>
                  </c:pt>
                  <c:pt idx="21">
                    <c:v>maj</c:v>
                  </c:pt>
                  <c:pt idx="22">
                    <c:v>juni</c:v>
                  </c:pt>
                  <c:pt idx="23">
                    <c:v>juli</c:v>
                  </c:pt>
                  <c:pt idx="24">
                    <c:v>augusti</c:v>
                  </c:pt>
                  <c:pt idx="25">
                    <c:v>september</c:v>
                  </c:pt>
                  <c:pt idx="26">
                    <c:v>oktober</c:v>
                  </c:pt>
                  <c:pt idx="27">
                    <c:v>november</c:v>
                  </c:pt>
                  <c:pt idx="28">
                    <c:v>december</c:v>
                  </c:pt>
                  <c:pt idx="29">
                    <c:v>januari</c:v>
                  </c:pt>
                  <c:pt idx="30">
                    <c:v>februari</c:v>
                  </c:pt>
                  <c:pt idx="31">
                    <c:v>mars</c:v>
                  </c:pt>
                  <c:pt idx="32">
                    <c:v>april</c:v>
                  </c:pt>
                  <c:pt idx="33">
                    <c:v>maj</c:v>
                  </c:pt>
                  <c:pt idx="34">
                    <c:v>juni</c:v>
                  </c:pt>
                  <c:pt idx="35">
                    <c:v>juli</c:v>
                  </c:pt>
                </c:lvl>
                <c:lvl>
                  <c:pt idx="5">
                    <c:v>2018</c:v>
                  </c:pt>
                  <c:pt idx="17">
                    <c:v>2019</c:v>
                  </c:pt>
                  <c:pt idx="29">
                    <c:v>2020</c:v>
                  </c:pt>
                </c:lvl>
              </c:multiLvlStrCache>
            </c:multiLvlStrRef>
          </c:cat>
          <c:val>
            <c:numRef>
              <c:f>'Figur 10'!$H$2:$H$123</c:f>
              <c:numCache>
                <c:formatCode>0.00</c:formatCode>
                <c:ptCount val="36"/>
                <c:pt idx="0">
                  <c:v>106</c:v>
                </c:pt>
                <c:pt idx="1">
                  <c:v>103.9</c:v>
                </c:pt>
                <c:pt idx="2">
                  <c:v>104.7</c:v>
                </c:pt>
                <c:pt idx="3">
                  <c:v>104.5</c:v>
                </c:pt>
                <c:pt idx="4">
                  <c:v>106.5</c:v>
                </c:pt>
                <c:pt idx="5">
                  <c:v>105</c:v>
                </c:pt>
                <c:pt idx="6">
                  <c:v>104.8</c:v>
                </c:pt>
                <c:pt idx="7">
                  <c:v>102.8</c:v>
                </c:pt>
                <c:pt idx="8">
                  <c:v>103.2</c:v>
                </c:pt>
                <c:pt idx="9">
                  <c:v>102.7</c:v>
                </c:pt>
                <c:pt idx="10">
                  <c:v>104.8</c:v>
                </c:pt>
                <c:pt idx="11">
                  <c:v>104.1</c:v>
                </c:pt>
                <c:pt idx="12">
                  <c:v>102.1</c:v>
                </c:pt>
                <c:pt idx="13">
                  <c:v>105.4</c:v>
                </c:pt>
                <c:pt idx="14">
                  <c:v>102.7</c:v>
                </c:pt>
                <c:pt idx="15">
                  <c:v>99.5</c:v>
                </c:pt>
                <c:pt idx="16">
                  <c:v>98.3</c:v>
                </c:pt>
                <c:pt idx="17">
                  <c:v>96.4</c:v>
                </c:pt>
                <c:pt idx="18">
                  <c:v>95.1</c:v>
                </c:pt>
                <c:pt idx="19">
                  <c:v>100</c:v>
                </c:pt>
                <c:pt idx="20">
                  <c:v>101.1</c:v>
                </c:pt>
                <c:pt idx="21">
                  <c:v>101.1</c:v>
                </c:pt>
                <c:pt idx="22">
                  <c:v>99.4</c:v>
                </c:pt>
                <c:pt idx="23">
                  <c:v>98</c:v>
                </c:pt>
                <c:pt idx="24">
                  <c:v>97.3</c:v>
                </c:pt>
                <c:pt idx="25">
                  <c:v>95.1</c:v>
                </c:pt>
                <c:pt idx="26">
                  <c:v>93.7</c:v>
                </c:pt>
                <c:pt idx="27">
                  <c:v>95.2</c:v>
                </c:pt>
                <c:pt idx="28">
                  <c:v>91.6</c:v>
                </c:pt>
                <c:pt idx="29">
                  <c:v>93.6</c:v>
                </c:pt>
                <c:pt idx="30">
                  <c:v>93</c:v>
                </c:pt>
                <c:pt idx="31">
                  <c:v>86.4</c:v>
                </c:pt>
                <c:pt idx="32">
                  <c:v>51.6</c:v>
                </c:pt>
                <c:pt idx="33">
                  <c:v>54.1</c:v>
                </c:pt>
                <c:pt idx="34">
                  <c:v>61.9</c:v>
                </c:pt>
                <c:pt idx="35">
                  <c:v>73.3</c:v>
                </c:pt>
              </c:numCache>
            </c:numRef>
          </c:val>
          <c:smooth val="0"/>
          <c:extLst>
            <c:ext xmlns:c16="http://schemas.microsoft.com/office/drawing/2014/chart" uri="{C3380CC4-5D6E-409C-BE32-E72D297353CC}">
              <c16:uniqueId val="{00000004-E80E-425C-B972-AB3E16D17E13}"/>
            </c:ext>
          </c:extLst>
        </c:ser>
        <c:ser>
          <c:idx val="6"/>
          <c:order val="6"/>
          <c:tx>
            <c:strRef>
              <c:f>'Figur 10'!$I$1</c:f>
              <c:strCache>
                <c:ptCount val="1"/>
                <c:pt idx="0">
                  <c:v>Konfidensindikator hushåll</c:v>
                </c:pt>
              </c:strCache>
            </c:strRef>
          </c:tx>
          <c:spPr>
            <a:ln w="28575" cap="rnd">
              <a:solidFill>
                <a:schemeClr val="accent1">
                  <a:lumMod val="60000"/>
                </a:schemeClr>
              </a:solidFill>
              <a:round/>
            </a:ln>
            <a:effectLst/>
          </c:spPr>
          <c:marker>
            <c:symbol val="none"/>
          </c:marker>
          <c:cat>
            <c:multiLvlStrRef>
              <c:f>'Figur 10'!$A$2:$B$123</c:f>
              <c:multiLvlStrCache>
                <c:ptCount val="36"/>
                <c:lvl>
                  <c:pt idx="0">
                    <c:v>augusti</c:v>
                  </c:pt>
                  <c:pt idx="1">
                    <c:v>september</c:v>
                  </c:pt>
                  <c:pt idx="2">
                    <c:v>oktober</c:v>
                  </c:pt>
                  <c:pt idx="3">
                    <c:v>november</c:v>
                  </c:pt>
                  <c:pt idx="4">
                    <c:v>december</c:v>
                  </c:pt>
                  <c:pt idx="5">
                    <c:v>januari</c:v>
                  </c:pt>
                  <c:pt idx="6">
                    <c:v>februari</c:v>
                  </c:pt>
                  <c:pt idx="7">
                    <c:v>mars</c:v>
                  </c:pt>
                  <c:pt idx="8">
                    <c:v>april</c:v>
                  </c:pt>
                  <c:pt idx="9">
                    <c:v>maj</c:v>
                  </c:pt>
                  <c:pt idx="10">
                    <c:v>juni</c:v>
                  </c:pt>
                  <c:pt idx="11">
                    <c:v>juli</c:v>
                  </c:pt>
                  <c:pt idx="12">
                    <c:v>augusti</c:v>
                  </c:pt>
                  <c:pt idx="13">
                    <c:v>september</c:v>
                  </c:pt>
                  <c:pt idx="14">
                    <c:v>oktober</c:v>
                  </c:pt>
                  <c:pt idx="15">
                    <c:v>november</c:v>
                  </c:pt>
                  <c:pt idx="16">
                    <c:v>december</c:v>
                  </c:pt>
                  <c:pt idx="17">
                    <c:v>januari</c:v>
                  </c:pt>
                  <c:pt idx="18">
                    <c:v>februari</c:v>
                  </c:pt>
                  <c:pt idx="19">
                    <c:v>mars</c:v>
                  </c:pt>
                  <c:pt idx="20">
                    <c:v>april</c:v>
                  </c:pt>
                  <c:pt idx="21">
                    <c:v>maj</c:v>
                  </c:pt>
                  <c:pt idx="22">
                    <c:v>juni</c:v>
                  </c:pt>
                  <c:pt idx="23">
                    <c:v>juli</c:v>
                  </c:pt>
                  <c:pt idx="24">
                    <c:v>augusti</c:v>
                  </c:pt>
                  <c:pt idx="25">
                    <c:v>september</c:v>
                  </c:pt>
                  <c:pt idx="26">
                    <c:v>oktober</c:v>
                  </c:pt>
                  <c:pt idx="27">
                    <c:v>november</c:v>
                  </c:pt>
                  <c:pt idx="28">
                    <c:v>december</c:v>
                  </c:pt>
                  <c:pt idx="29">
                    <c:v>januari</c:v>
                  </c:pt>
                  <c:pt idx="30">
                    <c:v>februari</c:v>
                  </c:pt>
                  <c:pt idx="31">
                    <c:v>mars</c:v>
                  </c:pt>
                  <c:pt idx="32">
                    <c:v>april</c:v>
                  </c:pt>
                  <c:pt idx="33">
                    <c:v>maj</c:v>
                  </c:pt>
                  <c:pt idx="34">
                    <c:v>juni</c:v>
                  </c:pt>
                  <c:pt idx="35">
                    <c:v>juli</c:v>
                  </c:pt>
                </c:lvl>
                <c:lvl>
                  <c:pt idx="5">
                    <c:v>2018</c:v>
                  </c:pt>
                  <c:pt idx="17">
                    <c:v>2019</c:v>
                  </c:pt>
                  <c:pt idx="29">
                    <c:v>2020</c:v>
                  </c:pt>
                </c:lvl>
              </c:multiLvlStrCache>
            </c:multiLvlStrRef>
          </c:cat>
          <c:val>
            <c:numRef>
              <c:f>'Figur 10'!$I$2:$I$123</c:f>
              <c:numCache>
                <c:formatCode>0.00</c:formatCode>
                <c:ptCount val="36"/>
                <c:pt idx="0">
                  <c:v>102.7</c:v>
                </c:pt>
                <c:pt idx="1">
                  <c:v>102.7</c:v>
                </c:pt>
                <c:pt idx="2">
                  <c:v>105.8</c:v>
                </c:pt>
                <c:pt idx="3">
                  <c:v>107.3</c:v>
                </c:pt>
                <c:pt idx="4">
                  <c:v>106.4</c:v>
                </c:pt>
                <c:pt idx="5">
                  <c:v>106.2</c:v>
                </c:pt>
                <c:pt idx="6">
                  <c:v>105</c:v>
                </c:pt>
                <c:pt idx="7">
                  <c:v>102.6</c:v>
                </c:pt>
                <c:pt idx="8">
                  <c:v>101.4</c:v>
                </c:pt>
                <c:pt idx="9">
                  <c:v>101.4</c:v>
                </c:pt>
                <c:pt idx="10">
                  <c:v>99.4</c:v>
                </c:pt>
                <c:pt idx="11">
                  <c:v>99.6</c:v>
                </c:pt>
                <c:pt idx="12">
                  <c:v>103.3</c:v>
                </c:pt>
                <c:pt idx="13">
                  <c:v>104.8</c:v>
                </c:pt>
                <c:pt idx="14">
                  <c:v>98.6</c:v>
                </c:pt>
                <c:pt idx="15">
                  <c:v>96.8</c:v>
                </c:pt>
                <c:pt idx="16">
                  <c:v>95.6</c:v>
                </c:pt>
                <c:pt idx="17">
                  <c:v>92.6</c:v>
                </c:pt>
                <c:pt idx="18">
                  <c:v>94</c:v>
                </c:pt>
                <c:pt idx="19">
                  <c:v>95</c:v>
                </c:pt>
                <c:pt idx="20">
                  <c:v>97.2</c:v>
                </c:pt>
                <c:pt idx="21">
                  <c:v>93.9</c:v>
                </c:pt>
                <c:pt idx="22">
                  <c:v>94.9</c:v>
                </c:pt>
                <c:pt idx="23">
                  <c:v>95.9</c:v>
                </c:pt>
                <c:pt idx="24">
                  <c:v>93.9</c:v>
                </c:pt>
                <c:pt idx="25">
                  <c:v>90.5</c:v>
                </c:pt>
                <c:pt idx="26">
                  <c:v>93.7</c:v>
                </c:pt>
                <c:pt idx="27">
                  <c:v>92.6</c:v>
                </c:pt>
                <c:pt idx="28">
                  <c:v>94.9</c:v>
                </c:pt>
                <c:pt idx="29">
                  <c:v>92.8</c:v>
                </c:pt>
                <c:pt idx="30">
                  <c:v>99.5</c:v>
                </c:pt>
                <c:pt idx="31">
                  <c:v>89.3</c:v>
                </c:pt>
                <c:pt idx="32">
                  <c:v>74.8</c:v>
                </c:pt>
                <c:pt idx="33">
                  <c:v>77.5</c:v>
                </c:pt>
                <c:pt idx="34">
                  <c:v>84.1</c:v>
                </c:pt>
                <c:pt idx="35">
                  <c:v>83.3</c:v>
                </c:pt>
              </c:numCache>
            </c:numRef>
          </c:val>
          <c:smooth val="0"/>
          <c:extLst>
            <c:ext xmlns:c16="http://schemas.microsoft.com/office/drawing/2014/chart" uri="{C3380CC4-5D6E-409C-BE32-E72D297353CC}">
              <c16:uniqueId val="{00000005-E80E-425C-B972-AB3E16D17E13}"/>
            </c:ext>
          </c:extLst>
        </c:ser>
        <c:dLbls>
          <c:showLegendKey val="0"/>
          <c:showVal val="0"/>
          <c:showCatName val="0"/>
          <c:showSerName val="0"/>
          <c:showPercent val="0"/>
          <c:showBubbleSize val="0"/>
        </c:dLbls>
        <c:smooth val="0"/>
        <c:axId val="771527496"/>
        <c:axId val="771519296"/>
        <c:extLst>
          <c:ext xmlns:c15="http://schemas.microsoft.com/office/drawing/2012/chart" uri="{02D57815-91ED-43cb-92C2-25804820EDAC}">
            <c15:filteredLineSeries>
              <c15:ser>
                <c:idx val="3"/>
                <c:order val="3"/>
                <c:tx>
                  <c:strRef>
                    <c:extLst>
                      <c:ext uri="{02D57815-91ED-43cb-92C2-25804820EDAC}">
                        <c15:formulaRef>
                          <c15:sqref>'Figur 10'!$F$1</c15:sqref>
                        </c15:formulaRef>
                      </c:ext>
                    </c:extLst>
                    <c:strCache>
                      <c:ptCount val="1"/>
                      <c:pt idx="0">
                        <c:v>Handel (SNI 45-47)</c:v>
                      </c:pt>
                    </c:strCache>
                  </c:strRef>
                </c:tx>
                <c:spPr>
                  <a:ln w="28575" cap="rnd">
                    <a:solidFill>
                      <a:schemeClr val="accent4"/>
                    </a:solidFill>
                    <a:round/>
                  </a:ln>
                  <a:effectLst/>
                </c:spPr>
                <c:marker>
                  <c:symbol val="none"/>
                </c:marker>
                <c:cat>
                  <c:multiLvlStrRef>
                    <c:extLst>
                      <c:ext uri="{02D57815-91ED-43cb-92C2-25804820EDAC}">
                        <c15:formulaRef>
                          <c15:sqref>'Figur 10'!$A$2:$B$123</c15:sqref>
                        </c15:formulaRef>
                      </c:ext>
                    </c:extLst>
                    <c:multiLvlStrCache>
                      <c:ptCount val="36"/>
                      <c:lvl>
                        <c:pt idx="0">
                          <c:v>augusti</c:v>
                        </c:pt>
                        <c:pt idx="1">
                          <c:v>september</c:v>
                        </c:pt>
                        <c:pt idx="2">
                          <c:v>oktober</c:v>
                        </c:pt>
                        <c:pt idx="3">
                          <c:v>november</c:v>
                        </c:pt>
                        <c:pt idx="4">
                          <c:v>december</c:v>
                        </c:pt>
                        <c:pt idx="5">
                          <c:v>januari</c:v>
                        </c:pt>
                        <c:pt idx="6">
                          <c:v>februari</c:v>
                        </c:pt>
                        <c:pt idx="7">
                          <c:v>mars</c:v>
                        </c:pt>
                        <c:pt idx="8">
                          <c:v>april</c:v>
                        </c:pt>
                        <c:pt idx="9">
                          <c:v>maj</c:v>
                        </c:pt>
                        <c:pt idx="10">
                          <c:v>juni</c:v>
                        </c:pt>
                        <c:pt idx="11">
                          <c:v>juli</c:v>
                        </c:pt>
                        <c:pt idx="12">
                          <c:v>augusti</c:v>
                        </c:pt>
                        <c:pt idx="13">
                          <c:v>september</c:v>
                        </c:pt>
                        <c:pt idx="14">
                          <c:v>oktober</c:v>
                        </c:pt>
                        <c:pt idx="15">
                          <c:v>november</c:v>
                        </c:pt>
                        <c:pt idx="16">
                          <c:v>december</c:v>
                        </c:pt>
                        <c:pt idx="17">
                          <c:v>januari</c:v>
                        </c:pt>
                        <c:pt idx="18">
                          <c:v>februari</c:v>
                        </c:pt>
                        <c:pt idx="19">
                          <c:v>mars</c:v>
                        </c:pt>
                        <c:pt idx="20">
                          <c:v>april</c:v>
                        </c:pt>
                        <c:pt idx="21">
                          <c:v>maj</c:v>
                        </c:pt>
                        <c:pt idx="22">
                          <c:v>juni</c:v>
                        </c:pt>
                        <c:pt idx="23">
                          <c:v>juli</c:v>
                        </c:pt>
                        <c:pt idx="24">
                          <c:v>augusti</c:v>
                        </c:pt>
                        <c:pt idx="25">
                          <c:v>september</c:v>
                        </c:pt>
                        <c:pt idx="26">
                          <c:v>oktober</c:v>
                        </c:pt>
                        <c:pt idx="27">
                          <c:v>november</c:v>
                        </c:pt>
                        <c:pt idx="28">
                          <c:v>december</c:v>
                        </c:pt>
                        <c:pt idx="29">
                          <c:v>januari</c:v>
                        </c:pt>
                        <c:pt idx="30">
                          <c:v>februari</c:v>
                        </c:pt>
                        <c:pt idx="31">
                          <c:v>mars</c:v>
                        </c:pt>
                        <c:pt idx="32">
                          <c:v>april</c:v>
                        </c:pt>
                        <c:pt idx="33">
                          <c:v>maj</c:v>
                        </c:pt>
                        <c:pt idx="34">
                          <c:v>juni</c:v>
                        </c:pt>
                        <c:pt idx="35">
                          <c:v>juli</c:v>
                        </c:pt>
                      </c:lvl>
                      <c:lvl>
                        <c:pt idx="5">
                          <c:v>2018</c:v>
                        </c:pt>
                        <c:pt idx="17">
                          <c:v>2019</c:v>
                        </c:pt>
                        <c:pt idx="29">
                          <c:v>2020</c:v>
                        </c:pt>
                      </c:lvl>
                    </c:multiLvlStrCache>
                  </c:multiLvlStrRef>
                </c:cat>
                <c:val>
                  <c:numRef>
                    <c:extLst>
                      <c:ext uri="{02D57815-91ED-43cb-92C2-25804820EDAC}">
                        <c15:formulaRef>
                          <c15:sqref>'Figur 10'!$F$2:$F$123</c15:sqref>
                        </c15:formulaRef>
                      </c:ext>
                    </c:extLst>
                    <c:numCache>
                      <c:formatCode>0.00</c:formatCode>
                      <c:ptCount val="36"/>
                      <c:pt idx="0">
                        <c:v>105.4</c:v>
                      </c:pt>
                      <c:pt idx="1">
                        <c:v>105.7</c:v>
                      </c:pt>
                      <c:pt idx="2">
                        <c:v>106.3</c:v>
                      </c:pt>
                      <c:pt idx="3">
                        <c:v>104.8</c:v>
                      </c:pt>
                      <c:pt idx="4">
                        <c:v>101.7</c:v>
                      </c:pt>
                      <c:pt idx="5">
                        <c:v>105.3</c:v>
                      </c:pt>
                      <c:pt idx="6">
                        <c:v>108.9</c:v>
                      </c:pt>
                      <c:pt idx="7">
                        <c:v>107.3</c:v>
                      </c:pt>
                      <c:pt idx="8">
                        <c:v>101.9</c:v>
                      </c:pt>
                      <c:pt idx="9">
                        <c:v>103.7</c:v>
                      </c:pt>
                      <c:pt idx="10">
                        <c:v>104.8</c:v>
                      </c:pt>
                      <c:pt idx="11">
                        <c:v>100</c:v>
                      </c:pt>
                      <c:pt idx="12">
                        <c:v>104.4</c:v>
                      </c:pt>
                      <c:pt idx="13">
                        <c:v>108.8</c:v>
                      </c:pt>
                      <c:pt idx="14">
                        <c:v>104.1</c:v>
                      </c:pt>
                      <c:pt idx="15">
                        <c:v>103.9</c:v>
                      </c:pt>
                      <c:pt idx="16">
                        <c:v>102.7</c:v>
                      </c:pt>
                      <c:pt idx="17">
                        <c:v>101.2</c:v>
                      </c:pt>
                      <c:pt idx="18">
                        <c:v>98.4</c:v>
                      </c:pt>
                      <c:pt idx="19">
                        <c:v>98.7</c:v>
                      </c:pt>
                      <c:pt idx="20">
                        <c:v>103.4</c:v>
                      </c:pt>
                      <c:pt idx="21">
                        <c:v>105.4</c:v>
                      </c:pt>
                      <c:pt idx="22">
                        <c:v>105.5</c:v>
                      </c:pt>
                      <c:pt idx="23">
                        <c:v>101.2</c:v>
                      </c:pt>
                      <c:pt idx="24">
                        <c:v>100.9</c:v>
                      </c:pt>
                      <c:pt idx="25">
                        <c:v>102.3</c:v>
                      </c:pt>
                      <c:pt idx="26">
                        <c:v>101</c:v>
                      </c:pt>
                      <c:pt idx="27">
                        <c:v>104.7</c:v>
                      </c:pt>
                      <c:pt idx="28">
                        <c:v>103.4</c:v>
                      </c:pt>
                      <c:pt idx="29">
                        <c:v>104.6</c:v>
                      </c:pt>
                      <c:pt idx="30">
                        <c:v>106.5</c:v>
                      </c:pt>
                      <c:pt idx="31">
                        <c:v>103.1</c:v>
                      </c:pt>
                      <c:pt idx="32">
                        <c:v>74.7</c:v>
                      </c:pt>
                      <c:pt idx="33">
                        <c:v>77</c:v>
                      </c:pt>
                      <c:pt idx="34">
                        <c:v>83.8</c:v>
                      </c:pt>
                      <c:pt idx="35">
                        <c:v>96.1</c:v>
                      </c:pt>
                    </c:numCache>
                  </c:numRef>
                </c:val>
                <c:smooth val="0"/>
                <c:extLst>
                  <c:ext xmlns:c16="http://schemas.microsoft.com/office/drawing/2014/chart" uri="{C3380CC4-5D6E-409C-BE32-E72D297353CC}">
                    <c16:uniqueId val="{00000006-E80E-425C-B972-AB3E16D17E13}"/>
                  </c:ext>
                </c:extLst>
              </c15:ser>
            </c15:filteredLineSeries>
          </c:ext>
        </c:extLst>
      </c:lineChart>
      <c:catAx>
        <c:axId val="77152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771519296"/>
        <c:crosses val="autoZero"/>
        <c:auto val="1"/>
        <c:lblAlgn val="ctr"/>
        <c:lblOffset val="100"/>
        <c:noMultiLvlLbl val="0"/>
      </c:catAx>
      <c:valAx>
        <c:axId val="771519296"/>
        <c:scaling>
          <c:orientation val="minMax"/>
          <c:max val="130"/>
          <c:min val="5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771527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solidFill>
            <a:schemeClr val="tx1"/>
          </a:solidFill>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2018</c:v>
                </c:pt>
              </c:strCache>
            </c:strRef>
          </c:tx>
          <c:spPr>
            <a:solidFill>
              <a:schemeClr val="accent1"/>
            </a:solidFill>
            <a:ln>
              <a:noFill/>
            </a:ln>
            <a:effectLst/>
          </c:spPr>
          <c:invertIfNegative val="0"/>
          <c:dPt>
            <c:idx val="14"/>
            <c:invertIfNegative val="0"/>
            <c:bubble3D val="0"/>
            <c:spPr>
              <a:solidFill>
                <a:schemeClr val="tx2"/>
              </a:solidFill>
              <a:ln>
                <a:solidFill>
                  <a:schemeClr val="tx2"/>
                </a:solidFill>
              </a:ln>
              <a:effectLst/>
            </c:spPr>
            <c:extLst>
              <c:ext xmlns:c16="http://schemas.microsoft.com/office/drawing/2014/chart" uri="{C3380CC4-5D6E-409C-BE32-E72D297353CC}">
                <c16:uniqueId val="{00000003-353E-4B15-9E7C-BF9AEB0442F9}"/>
              </c:ext>
            </c:extLst>
          </c:dPt>
          <c:cat>
            <c:strRef>
              <c:f>Blad1!$A$2:$A$16</c:f>
              <c:strCache>
                <c:ptCount val="15"/>
                <c:pt idx="0">
                  <c:v>Rinkeby-Kista</c:v>
                </c:pt>
                <c:pt idx="1">
                  <c:v>Spånga-Tensta</c:v>
                </c:pt>
                <c:pt idx="2">
                  <c:v>Hässelby-Vällingby</c:v>
                </c:pt>
                <c:pt idx="3">
                  <c:v>Bromma</c:v>
                </c:pt>
                <c:pt idx="4">
                  <c:v>Kungsholmen</c:v>
                </c:pt>
                <c:pt idx="5">
                  <c:v>Norrmalm</c:v>
                </c:pt>
                <c:pt idx="6">
                  <c:v>Östermalm</c:v>
                </c:pt>
                <c:pt idx="7">
                  <c:v>Södermalm</c:v>
                </c:pt>
                <c:pt idx="8">
                  <c:v>E-Å-V</c:v>
                </c:pt>
                <c:pt idx="9">
                  <c:v>Skarpnäck</c:v>
                </c:pt>
                <c:pt idx="10">
                  <c:v>Farsta</c:v>
                </c:pt>
                <c:pt idx="11">
                  <c:v>Älvsjö</c:v>
                </c:pt>
                <c:pt idx="12">
                  <c:v>Hägersten-Liljeholmen</c:v>
                </c:pt>
                <c:pt idx="13">
                  <c:v>Skärholmen</c:v>
                </c:pt>
                <c:pt idx="14">
                  <c:v>Stockholms stad</c:v>
                </c:pt>
              </c:strCache>
            </c:strRef>
          </c:cat>
          <c:val>
            <c:numRef>
              <c:f>Blad1!$B$2:$B$16</c:f>
              <c:numCache>
                <c:formatCode>0.00%</c:formatCode>
                <c:ptCount val="15"/>
                <c:pt idx="0">
                  <c:v>6.9000000000000006E-2</c:v>
                </c:pt>
                <c:pt idx="1">
                  <c:v>5.1999999999999998E-2</c:v>
                </c:pt>
                <c:pt idx="2">
                  <c:v>3.4000000000000002E-2</c:v>
                </c:pt>
                <c:pt idx="3">
                  <c:v>1.2E-2</c:v>
                </c:pt>
                <c:pt idx="4">
                  <c:v>5.0000000000000001E-3</c:v>
                </c:pt>
                <c:pt idx="5">
                  <c:v>5.0000000000000001E-3</c:v>
                </c:pt>
                <c:pt idx="6">
                  <c:v>3.0000000000000001E-3</c:v>
                </c:pt>
                <c:pt idx="7">
                  <c:v>8.0000000000000002E-3</c:v>
                </c:pt>
                <c:pt idx="8">
                  <c:v>2.8000000000000001E-2</c:v>
                </c:pt>
                <c:pt idx="9">
                  <c:v>2.4E-2</c:v>
                </c:pt>
                <c:pt idx="10">
                  <c:v>2.9000000000000001E-2</c:v>
                </c:pt>
                <c:pt idx="11">
                  <c:v>1.7000000000000001E-2</c:v>
                </c:pt>
                <c:pt idx="12">
                  <c:v>1.2999999999999999E-2</c:v>
                </c:pt>
                <c:pt idx="13">
                  <c:v>5.0999999999999997E-2</c:v>
                </c:pt>
                <c:pt idx="14">
                  <c:v>2.5000000000000001E-2</c:v>
                </c:pt>
              </c:numCache>
            </c:numRef>
          </c:val>
          <c:extLst>
            <c:ext xmlns:c16="http://schemas.microsoft.com/office/drawing/2014/chart" uri="{C3380CC4-5D6E-409C-BE32-E72D297353CC}">
              <c16:uniqueId val="{00000000-353E-4B15-9E7C-BF9AEB0442F9}"/>
            </c:ext>
          </c:extLst>
        </c:ser>
        <c:dLbls>
          <c:showLegendKey val="0"/>
          <c:showVal val="0"/>
          <c:showCatName val="0"/>
          <c:showSerName val="0"/>
          <c:showPercent val="0"/>
          <c:showBubbleSize val="0"/>
        </c:dLbls>
        <c:gapWidth val="219"/>
        <c:overlap val="-27"/>
        <c:axId val="562358808"/>
        <c:axId val="562353560"/>
      </c:barChart>
      <c:catAx>
        <c:axId val="562358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562353560"/>
        <c:crosses val="autoZero"/>
        <c:auto val="1"/>
        <c:lblAlgn val="ctr"/>
        <c:lblOffset val="100"/>
        <c:noMultiLvlLbl val="0"/>
      </c:catAx>
      <c:valAx>
        <c:axId val="562353560"/>
        <c:scaling>
          <c:orientation val="minMax"/>
          <c:max val="7.0000000000000007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562358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 2'!$A$14</c:f>
              <c:strCache>
                <c:ptCount val="1"/>
                <c:pt idx="0">
                  <c:v>Privat Svenskt Med Koncern</c:v>
                </c:pt>
              </c:strCache>
            </c:strRef>
          </c:tx>
          <c:spPr>
            <a:ln w="28575" cap="rnd">
              <a:solidFill>
                <a:schemeClr val="accent1"/>
              </a:solidFill>
              <a:round/>
            </a:ln>
            <a:effectLst/>
          </c:spPr>
          <c:marker>
            <c:symbol val="none"/>
          </c:marker>
          <c:cat>
            <c:numRef>
              <c:f>'Figur 2'!$B$13:$I$13</c:f>
              <c:numCache>
                <c:formatCode>General</c:formatCode>
                <c:ptCount val="8"/>
                <c:pt idx="0">
                  <c:v>2013</c:v>
                </c:pt>
                <c:pt idx="1">
                  <c:v>2014</c:v>
                </c:pt>
                <c:pt idx="2">
                  <c:v>2015</c:v>
                </c:pt>
                <c:pt idx="3">
                  <c:v>2016</c:v>
                </c:pt>
                <c:pt idx="4">
                  <c:v>2017</c:v>
                </c:pt>
                <c:pt idx="5">
                  <c:v>2018</c:v>
                </c:pt>
                <c:pt idx="6">
                  <c:v>2019</c:v>
                </c:pt>
                <c:pt idx="7">
                  <c:v>2020</c:v>
                </c:pt>
              </c:numCache>
            </c:numRef>
          </c:cat>
          <c:val>
            <c:numRef>
              <c:f>'Figur 2'!$B$14:$I$14</c:f>
              <c:numCache>
                <c:formatCode>0%</c:formatCode>
                <c:ptCount val="8"/>
                <c:pt idx="0">
                  <c:v>1</c:v>
                </c:pt>
                <c:pt idx="1">
                  <c:v>1.0518268042769423</c:v>
                </c:pt>
                <c:pt idx="2">
                  <c:v>1.0946473194794095</c:v>
                </c:pt>
                <c:pt idx="3">
                  <c:v>1.1561539104666176</c:v>
                </c:pt>
                <c:pt idx="4">
                  <c:v>1.2133315373396378</c:v>
                </c:pt>
                <c:pt idx="5">
                  <c:v>1.2158072217525802</c:v>
                </c:pt>
                <c:pt idx="6">
                  <c:v>1.2843274777745781</c:v>
                </c:pt>
                <c:pt idx="7">
                  <c:v>1.2508662573039657</c:v>
                </c:pt>
              </c:numCache>
            </c:numRef>
          </c:val>
          <c:smooth val="0"/>
          <c:extLst>
            <c:ext xmlns:c16="http://schemas.microsoft.com/office/drawing/2014/chart" uri="{C3380CC4-5D6E-409C-BE32-E72D297353CC}">
              <c16:uniqueId val="{00000000-2029-4CD7-89B6-F75C44205B9F}"/>
            </c:ext>
          </c:extLst>
        </c:ser>
        <c:ser>
          <c:idx val="1"/>
          <c:order val="1"/>
          <c:tx>
            <c:strRef>
              <c:f>'Figur 2'!$A$15</c:f>
              <c:strCache>
                <c:ptCount val="1"/>
                <c:pt idx="0">
                  <c:v>Privat Svenskt Utan Koncern</c:v>
                </c:pt>
              </c:strCache>
            </c:strRef>
          </c:tx>
          <c:spPr>
            <a:ln w="28575" cap="rnd">
              <a:solidFill>
                <a:schemeClr val="accent1"/>
              </a:solidFill>
              <a:round/>
            </a:ln>
            <a:effectLst/>
          </c:spPr>
          <c:marker>
            <c:symbol val="none"/>
          </c:marker>
          <c:cat>
            <c:numRef>
              <c:f>'Figur 2'!$B$13:$I$13</c:f>
              <c:numCache>
                <c:formatCode>General</c:formatCode>
                <c:ptCount val="8"/>
                <c:pt idx="0">
                  <c:v>2013</c:v>
                </c:pt>
                <c:pt idx="1">
                  <c:v>2014</c:v>
                </c:pt>
                <c:pt idx="2">
                  <c:v>2015</c:v>
                </c:pt>
                <c:pt idx="3">
                  <c:v>2016</c:v>
                </c:pt>
                <c:pt idx="4">
                  <c:v>2017</c:v>
                </c:pt>
                <c:pt idx="5">
                  <c:v>2018</c:v>
                </c:pt>
                <c:pt idx="6">
                  <c:v>2019</c:v>
                </c:pt>
                <c:pt idx="7">
                  <c:v>2020</c:v>
                </c:pt>
              </c:numCache>
            </c:numRef>
          </c:cat>
          <c:val>
            <c:numRef>
              <c:f>'Figur 2'!$B$15:$I$15</c:f>
              <c:numCache>
                <c:formatCode>0%</c:formatCode>
                <c:ptCount val="8"/>
                <c:pt idx="0">
                  <c:v>1</c:v>
                </c:pt>
                <c:pt idx="1">
                  <c:v>1.0446039039510606</c:v>
                </c:pt>
                <c:pt idx="2">
                  <c:v>1.0390668205124705</c:v>
                </c:pt>
                <c:pt idx="3">
                  <c:v>1.0318638328087555</c:v>
                </c:pt>
                <c:pt idx="4">
                  <c:v>1.0439143288249231</c:v>
                </c:pt>
                <c:pt idx="5">
                  <c:v>1.0596311797196638</c:v>
                </c:pt>
                <c:pt idx="6">
                  <c:v>1.0715519536823994</c:v>
                </c:pt>
                <c:pt idx="7">
                  <c:v>1.0918568687827293</c:v>
                </c:pt>
              </c:numCache>
            </c:numRef>
          </c:val>
          <c:smooth val="0"/>
          <c:extLst>
            <c:ext xmlns:c16="http://schemas.microsoft.com/office/drawing/2014/chart" uri="{C3380CC4-5D6E-409C-BE32-E72D297353CC}">
              <c16:uniqueId val="{00000001-2029-4CD7-89B6-F75C44205B9F}"/>
            </c:ext>
          </c:extLst>
        </c:ser>
        <c:ser>
          <c:idx val="2"/>
          <c:order val="2"/>
          <c:tx>
            <c:strRef>
              <c:f>'Figur 2'!$A$16</c:f>
              <c:strCache>
                <c:ptCount val="1"/>
                <c:pt idx="0">
                  <c:v>Utländska</c:v>
                </c:pt>
              </c:strCache>
            </c:strRef>
          </c:tx>
          <c:spPr>
            <a:ln w="28575" cap="rnd">
              <a:solidFill>
                <a:schemeClr val="accent3"/>
              </a:solidFill>
              <a:round/>
            </a:ln>
            <a:effectLst/>
          </c:spPr>
          <c:marker>
            <c:symbol val="none"/>
          </c:marker>
          <c:cat>
            <c:numRef>
              <c:f>'Figur 2'!$B$13:$I$13</c:f>
              <c:numCache>
                <c:formatCode>General</c:formatCode>
                <c:ptCount val="8"/>
                <c:pt idx="0">
                  <c:v>2013</c:v>
                </c:pt>
                <c:pt idx="1">
                  <c:v>2014</c:v>
                </c:pt>
                <c:pt idx="2">
                  <c:v>2015</c:v>
                </c:pt>
                <c:pt idx="3">
                  <c:v>2016</c:v>
                </c:pt>
                <c:pt idx="4">
                  <c:v>2017</c:v>
                </c:pt>
                <c:pt idx="5">
                  <c:v>2018</c:v>
                </c:pt>
                <c:pt idx="6">
                  <c:v>2019</c:v>
                </c:pt>
                <c:pt idx="7">
                  <c:v>2020</c:v>
                </c:pt>
              </c:numCache>
            </c:numRef>
          </c:cat>
          <c:val>
            <c:numRef>
              <c:f>'Figur 2'!$B$16:$I$16</c:f>
              <c:numCache>
                <c:formatCode>0%</c:formatCode>
                <c:ptCount val="8"/>
                <c:pt idx="0">
                  <c:v>1</c:v>
                </c:pt>
                <c:pt idx="1">
                  <c:v>1.0267435140249068</c:v>
                </c:pt>
                <c:pt idx="2">
                  <c:v>1.0335362715836309</c:v>
                </c:pt>
                <c:pt idx="3">
                  <c:v>1.0408673828882677</c:v>
                </c:pt>
                <c:pt idx="4">
                  <c:v>1.0709518569245751</c:v>
                </c:pt>
                <c:pt idx="5">
                  <c:v>1.1133630483489165</c:v>
                </c:pt>
                <c:pt idx="6">
                  <c:v>1.0758445424389007</c:v>
                </c:pt>
                <c:pt idx="7">
                  <c:v>1.1364251727878016</c:v>
                </c:pt>
              </c:numCache>
            </c:numRef>
          </c:val>
          <c:smooth val="0"/>
          <c:extLst>
            <c:ext xmlns:c16="http://schemas.microsoft.com/office/drawing/2014/chart" uri="{C3380CC4-5D6E-409C-BE32-E72D297353CC}">
              <c16:uniqueId val="{00000002-2029-4CD7-89B6-F75C44205B9F}"/>
            </c:ext>
          </c:extLst>
        </c:ser>
        <c:ser>
          <c:idx val="3"/>
          <c:order val="3"/>
          <c:tx>
            <c:strRef>
              <c:f>'Figur 2'!$A$17</c:f>
              <c:strCache>
                <c:ptCount val="1"/>
                <c:pt idx="0">
                  <c:v>Statligt</c:v>
                </c:pt>
              </c:strCache>
            </c:strRef>
          </c:tx>
          <c:spPr>
            <a:ln w="28575" cap="rnd">
              <a:solidFill>
                <a:schemeClr val="accent4">
                  <a:lumMod val="90000"/>
                </a:schemeClr>
              </a:solidFill>
              <a:round/>
            </a:ln>
            <a:effectLst/>
          </c:spPr>
          <c:marker>
            <c:symbol val="none"/>
          </c:marker>
          <c:cat>
            <c:numRef>
              <c:f>'Figur 2'!$B$13:$I$13</c:f>
              <c:numCache>
                <c:formatCode>General</c:formatCode>
                <c:ptCount val="8"/>
                <c:pt idx="0">
                  <c:v>2013</c:v>
                </c:pt>
                <c:pt idx="1">
                  <c:v>2014</c:v>
                </c:pt>
                <c:pt idx="2">
                  <c:v>2015</c:v>
                </c:pt>
                <c:pt idx="3">
                  <c:v>2016</c:v>
                </c:pt>
                <c:pt idx="4">
                  <c:v>2017</c:v>
                </c:pt>
                <c:pt idx="5">
                  <c:v>2018</c:v>
                </c:pt>
                <c:pt idx="6">
                  <c:v>2019</c:v>
                </c:pt>
                <c:pt idx="7">
                  <c:v>2020</c:v>
                </c:pt>
              </c:numCache>
            </c:numRef>
          </c:cat>
          <c:val>
            <c:numRef>
              <c:f>'Figur 2'!$B$17:$I$17</c:f>
              <c:numCache>
                <c:formatCode>0%</c:formatCode>
                <c:ptCount val="8"/>
                <c:pt idx="0">
                  <c:v>1</c:v>
                </c:pt>
                <c:pt idx="1">
                  <c:v>1.018646492937165</c:v>
                </c:pt>
                <c:pt idx="2">
                  <c:v>0.9940331222601072</c:v>
                </c:pt>
                <c:pt idx="3">
                  <c:v>0.99799074525085241</c:v>
                </c:pt>
                <c:pt idx="4">
                  <c:v>0.97672613248904039</c:v>
                </c:pt>
                <c:pt idx="5">
                  <c:v>0.998295177788602</c:v>
                </c:pt>
                <c:pt idx="6">
                  <c:v>0.99611848514369217</c:v>
                </c:pt>
                <c:pt idx="7">
                  <c:v>0.97591938626400387</c:v>
                </c:pt>
              </c:numCache>
            </c:numRef>
          </c:val>
          <c:smooth val="0"/>
          <c:extLst>
            <c:ext xmlns:c16="http://schemas.microsoft.com/office/drawing/2014/chart" uri="{C3380CC4-5D6E-409C-BE32-E72D297353CC}">
              <c16:uniqueId val="{00000003-2029-4CD7-89B6-F75C44205B9F}"/>
            </c:ext>
          </c:extLst>
        </c:ser>
        <c:ser>
          <c:idx val="4"/>
          <c:order val="4"/>
          <c:tx>
            <c:strRef>
              <c:f>'Figur 2'!$A$18</c:f>
              <c:strCache>
                <c:ptCount val="1"/>
                <c:pt idx="0">
                  <c:v>Kommunalt</c:v>
                </c:pt>
              </c:strCache>
            </c:strRef>
          </c:tx>
          <c:spPr>
            <a:ln w="28575" cap="rnd">
              <a:solidFill>
                <a:schemeClr val="accent5"/>
              </a:solidFill>
              <a:round/>
            </a:ln>
            <a:effectLst/>
          </c:spPr>
          <c:marker>
            <c:symbol val="none"/>
          </c:marker>
          <c:cat>
            <c:numRef>
              <c:f>'Figur 2'!$B$13:$I$13</c:f>
              <c:numCache>
                <c:formatCode>General</c:formatCode>
                <c:ptCount val="8"/>
                <c:pt idx="0">
                  <c:v>2013</c:v>
                </c:pt>
                <c:pt idx="1">
                  <c:v>2014</c:v>
                </c:pt>
                <c:pt idx="2">
                  <c:v>2015</c:v>
                </c:pt>
                <c:pt idx="3">
                  <c:v>2016</c:v>
                </c:pt>
                <c:pt idx="4">
                  <c:v>2017</c:v>
                </c:pt>
                <c:pt idx="5">
                  <c:v>2018</c:v>
                </c:pt>
                <c:pt idx="6">
                  <c:v>2019</c:v>
                </c:pt>
                <c:pt idx="7">
                  <c:v>2020</c:v>
                </c:pt>
              </c:numCache>
            </c:numRef>
          </c:cat>
          <c:val>
            <c:numRef>
              <c:f>'Figur 2'!$B$18:$I$18</c:f>
              <c:numCache>
                <c:formatCode>0%</c:formatCode>
                <c:ptCount val="8"/>
                <c:pt idx="0">
                  <c:v>1</c:v>
                </c:pt>
                <c:pt idx="1">
                  <c:v>0.99693480408961666</c:v>
                </c:pt>
                <c:pt idx="2">
                  <c:v>1.0681804432434612</c:v>
                </c:pt>
                <c:pt idx="3">
                  <c:v>1.0808042106112243</c:v>
                </c:pt>
                <c:pt idx="4">
                  <c:v>1.0632599971767933</c:v>
                </c:pt>
                <c:pt idx="5">
                  <c:v>1.0930044969650528</c:v>
                </c:pt>
                <c:pt idx="6">
                  <c:v>1.0876202383593137</c:v>
                </c:pt>
                <c:pt idx="7">
                  <c:v>1.0817923329770716</c:v>
                </c:pt>
              </c:numCache>
            </c:numRef>
          </c:val>
          <c:smooth val="0"/>
          <c:extLst>
            <c:ext xmlns:c16="http://schemas.microsoft.com/office/drawing/2014/chart" uri="{C3380CC4-5D6E-409C-BE32-E72D297353CC}">
              <c16:uniqueId val="{00000004-2029-4CD7-89B6-F75C44205B9F}"/>
            </c:ext>
          </c:extLst>
        </c:ser>
        <c:ser>
          <c:idx val="5"/>
          <c:order val="5"/>
          <c:tx>
            <c:strRef>
              <c:f>'Figur 2'!$A$19</c:f>
              <c:strCache>
                <c:ptCount val="1"/>
                <c:pt idx="0">
                  <c:v>Landsting</c:v>
                </c:pt>
              </c:strCache>
            </c:strRef>
          </c:tx>
          <c:spPr>
            <a:ln w="28575" cap="rnd">
              <a:solidFill>
                <a:schemeClr val="accent6">
                  <a:lumMod val="75000"/>
                </a:schemeClr>
              </a:solidFill>
              <a:round/>
            </a:ln>
            <a:effectLst/>
          </c:spPr>
          <c:marker>
            <c:symbol val="none"/>
          </c:marker>
          <c:cat>
            <c:numRef>
              <c:f>'Figur 2'!$B$13:$I$13</c:f>
              <c:numCache>
                <c:formatCode>General</c:formatCode>
                <c:ptCount val="8"/>
                <c:pt idx="0">
                  <c:v>2013</c:v>
                </c:pt>
                <c:pt idx="1">
                  <c:v>2014</c:v>
                </c:pt>
                <c:pt idx="2">
                  <c:v>2015</c:v>
                </c:pt>
                <c:pt idx="3">
                  <c:v>2016</c:v>
                </c:pt>
                <c:pt idx="4">
                  <c:v>2017</c:v>
                </c:pt>
                <c:pt idx="5">
                  <c:v>2018</c:v>
                </c:pt>
                <c:pt idx="6">
                  <c:v>2019</c:v>
                </c:pt>
                <c:pt idx="7">
                  <c:v>2020</c:v>
                </c:pt>
              </c:numCache>
            </c:numRef>
          </c:cat>
          <c:val>
            <c:numRef>
              <c:f>'Figur 2'!$B$19:$I$19</c:f>
              <c:numCache>
                <c:formatCode>0%</c:formatCode>
                <c:ptCount val="8"/>
                <c:pt idx="0">
                  <c:v>1</c:v>
                </c:pt>
                <c:pt idx="1">
                  <c:v>1.0226834597095489</c:v>
                </c:pt>
                <c:pt idx="2">
                  <c:v>1.0477445058475774</c:v>
                </c:pt>
                <c:pt idx="3">
                  <c:v>1.0511502377586428</c:v>
                </c:pt>
                <c:pt idx="4">
                  <c:v>1.0749903611361007</c:v>
                </c:pt>
                <c:pt idx="5">
                  <c:v>1.0744762883948078</c:v>
                </c:pt>
                <c:pt idx="6">
                  <c:v>1.0811592340316154</c:v>
                </c:pt>
                <c:pt idx="7">
                  <c:v>1.1784475003212955</c:v>
                </c:pt>
              </c:numCache>
            </c:numRef>
          </c:val>
          <c:smooth val="0"/>
          <c:extLst>
            <c:ext xmlns:c16="http://schemas.microsoft.com/office/drawing/2014/chart" uri="{C3380CC4-5D6E-409C-BE32-E72D297353CC}">
              <c16:uniqueId val="{00000005-2029-4CD7-89B6-F75C44205B9F}"/>
            </c:ext>
          </c:extLst>
        </c:ser>
        <c:ser>
          <c:idx val="6"/>
          <c:order val="6"/>
          <c:tx>
            <c:strRef>
              <c:f>'Figur 2'!$A$20</c:f>
              <c:strCache>
                <c:ptCount val="1"/>
                <c:pt idx="0">
                  <c:v>Totalsumma</c:v>
                </c:pt>
              </c:strCache>
            </c:strRef>
          </c:tx>
          <c:spPr>
            <a:ln w="28575" cap="rnd">
              <a:solidFill>
                <a:schemeClr val="tx2"/>
              </a:solidFill>
              <a:round/>
            </a:ln>
            <a:effectLst/>
          </c:spPr>
          <c:marker>
            <c:symbol val="star"/>
            <c:size val="8"/>
            <c:spPr>
              <a:noFill/>
              <a:ln w="9525">
                <a:solidFill>
                  <a:schemeClr val="accent1">
                    <a:lumMod val="60000"/>
                  </a:schemeClr>
                </a:solidFill>
              </a:ln>
              <a:effectLst/>
            </c:spPr>
          </c:marker>
          <c:cat>
            <c:numRef>
              <c:f>'Figur 2'!$B$13:$I$13</c:f>
              <c:numCache>
                <c:formatCode>General</c:formatCode>
                <c:ptCount val="8"/>
                <c:pt idx="0">
                  <c:v>2013</c:v>
                </c:pt>
                <c:pt idx="1">
                  <c:v>2014</c:v>
                </c:pt>
                <c:pt idx="2">
                  <c:v>2015</c:v>
                </c:pt>
                <c:pt idx="3">
                  <c:v>2016</c:v>
                </c:pt>
                <c:pt idx="4">
                  <c:v>2017</c:v>
                </c:pt>
                <c:pt idx="5">
                  <c:v>2018</c:v>
                </c:pt>
                <c:pt idx="6">
                  <c:v>2019</c:v>
                </c:pt>
                <c:pt idx="7">
                  <c:v>2020</c:v>
                </c:pt>
              </c:numCache>
            </c:numRef>
          </c:cat>
          <c:val>
            <c:numRef>
              <c:f>'Figur 2'!$B$20:$I$20</c:f>
              <c:numCache>
                <c:formatCode>0%</c:formatCode>
                <c:ptCount val="8"/>
                <c:pt idx="0">
                  <c:v>1</c:v>
                </c:pt>
                <c:pt idx="1">
                  <c:v>1.0363456284263368</c:v>
                </c:pt>
                <c:pt idx="2">
                  <c:v>1.0550427438808632</c:v>
                </c:pt>
                <c:pt idx="3">
                  <c:v>1.0777468457100201</c:v>
                </c:pt>
                <c:pt idx="4">
                  <c:v>1.1035644405810776</c:v>
                </c:pt>
                <c:pt idx="5">
                  <c:v>1.1214601587606778</c:v>
                </c:pt>
                <c:pt idx="6">
                  <c:v>1.1399650034980344</c:v>
                </c:pt>
                <c:pt idx="7">
                  <c:v>1.1453291949350399</c:v>
                </c:pt>
              </c:numCache>
            </c:numRef>
          </c:val>
          <c:smooth val="0"/>
          <c:extLst>
            <c:ext xmlns:c16="http://schemas.microsoft.com/office/drawing/2014/chart" uri="{C3380CC4-5D6E-409C-BE32-E72D297353CC}">
              <c16:uniqueId val="{00000006-2029-4CD7-89B6-F75C44205B9F}"/>
            </c:ext>
          </c:extLst>
        </c:ser>
        <c:dLbls>
          <c:showLegendKey val="0"/>
          <c:showVal val="0"/>
          <c:showCatName val="0"/>
          <c:showSerName val="0"/>
          <c:showPercent val="0"/>
          <c:showBubbleSize val="0"/>
        </c:dLbls>
        <c:smooth val="0"/>
        <c:axId val="857840879"/>
        <c:axId val="857838255"/>
      </c:lineChart>
      <c:catAx>
        <c:axId val="85784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857838255"/>
        <c:crosses val="autoZero"/>
        <c:auto val="1"/>
        <c:lblAlgn val="ctr"/>
        <c:lblOffset val="100"/>
        <c:noMultiLvlLbl val="0"/>
      </c:catAx>
      <c:valAx>
        <c:axId val="857838255"/>
        <c:scaling>
          <c:orientation val="minMax"/>
          <c:max val="1.3"/>
          <c:min val="0.950000000000000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857840879"/>
        <c:crosses val="autoZero"/>
        <c:crossBetween val="between"/>
        <c:majorUnit val="5.000000000000001E-2"/>
      </c:valAx>
      <c:spPr>
        <a:noFill/>
        <a:ln>
          <a:noFill/>
        </a:ln>
        <a:effectLst/>
      </c:spPr>
    </c:plotArea>
    <c:legend>
      <c:legendPos val="b"/>
      <c:layout>
        <c:manualLayout>
          <c:xMode val="edge"/>
          <c:yMode val="edge"/>
          <c:x val="2.6288033440264407E-2"/>
          <c:y val="0.77535399040169251"/>
          <c:w val="0.97211529114416251"/>
          <c:h val="0.209741562361615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solidFill>
            <a:schemeClr val="tx1"/>
          </a:solidFill>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 1'!$B$1</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1'!$A$13:$A$18</c:f>
              <c:strCache>
                <c:ptCount val="6"/>
                <c:pt idx="0">
                  <c:v>Privat Svenskt Med Koncern</c:v>
                </c:pt>
                <c:pt idx="1">
                  <c:v>Privat Svenskt Utan Koncern</c:v>
                </c:pt>
                <c:pt idx="2">
                  <c:v>Utländska</c:v>
                </c:pt>
                <c:pt idx="3">
                  <c:v>Statligt</c:v>
                </c:pt>
                <c:pt idx="4">
                  <c:v>Kommunalt</c:v>
                </c:pt>
                <c:pt idx="5">
                  <c:v>Landsting</c:v>
                </c:pt>
              </c:strCache>
            </c:strRef>
          </c:cat>
          <c:val>
            <c:numRef>
              <c:f>'Figur 1'!$B$13:$B$18</c:f>
              <c:numCache>
                <c:formatCode>0%</c:formatCode>
                <c:ptCount val="6"/>
                <c:pt idx="0">
                  <c:v>0.34785488892730715</c:v>
                </c:pt>
                <c:pt idx="1">
                  <c:v>0.23664970698912136</c:v>
                </c:pt>
                <c:pt idx="2">
                  <c:v>0.20408324837337358</c:v>
                </c:pt>
                <c:pt idx="3">
                  <c:v>0.10614636164021463</c:v>
                </c:pt>
                <c:pt idx="4">
                  <c:v>8.0121954569176257E-2</c:v>
                </c:pt>
                <c:pt idx="5">
                  <c:v>2.5143839500807053E-2</c:v>
                </c:pt>
              </c:numCache>
            </c:numRef>
          </c:val>
          <c:extLst>
            <c:ext xmlns:c16="http://schemas.microsoft.com/office/drawing/2014/chart" uri="{C3380CC4-5D6E-409C-BE32-E72D297353CC}">
              <c16:uniqueId val="{00000000-46EF-478E-A50C-FDE5AA00A45E}"/>
            </c:ext>
          </c:extLst>
        </c:ser>
        <c:ser>
          <c:idx val="3"/>
          <c:order val="3"/>
          <c:tx>
            <c:strRef>
              <c:f>'Figur 1'!$E$1</c:f>
              <c:strCache>
                <c:ptCount val="1"/>
                <c:pt idx="0">
                  <c:v>2016</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1'!$A$13:$A$18</c:f>
              <c:strCache>
                <c:ptCount val="6"/>
                <c:pt idx="0">
                  <c:v>Privat Svenskt Med Koncern</c:v>
                </c:pt>
                <c:pt idx="1">
                  <c:v>Privat Svenskt Utan Koncern</c:v>
                </c:pt>
                <c:pt idx="2">
                  <c:v>Utländska</c:v>
                </c:pt>
                <c:pt idx="3">
                  <c:v>Statligt</c:v>
                </c:pt>
                <c:pt idx="4">
                  <c:v>Kommunalt</c:v>
                </c:pt>
                <c:pt idx="5">
                  <c:v>Landsting</c:v>
                </c:pt>
              </c:strCache>
            </c:strRef>
          </c:cat>
          <c:val>
            <c:numRef>
              <c:f>'Figur 1'!$E$13:$E$18</c:f>
              <c:numCache>
                <c:formatCode>0%</c:formatCode>
                <c:ptCount val="6"/>
                <c:pt idx="0">
                  <c:v>0.37316164896152842</c:v>
                </c:pt>
                <c:pt idx="1">
                  <c:v>0.22657479783760445</c:v>
                </c:pt>
                <c:pt idx="2">
                  <c:v>0.19709971545848962</c:v>
                </c:pt>
                <c:pt idx="3">
                  <c:v>9.8291251772762572E-2</c:v>
                </c:pt>
                <c:pt idx="4">
                  <c:v>8.0349245470273056E-2</c:v>
                </c:pt>
                <c:pt idx="5">
                  <c:v>2.4523340499341868E-2</c:v>
                </c:pt>
              </c:numCache>
            </c:numRef>
          </c:val>
          <c:extLst>
            <c:ext xmlns:c16="http://schemas.microsoft.com/office/drawing/2014/chart" uri="{C3380CC4-5D6E-409C-BE32-E72D297353CC}">
              <c16:uniqueId val="{00000001-46EF-478E-A50C-FDE5AA00A45E}"/>
            </c:ext>
          </c:extLst>
        </c:ser>
        <c:ser>
          <c:idx val="7"/>
          <c:order val="7"/>
          <c:tx>
            <c:strRef>
              <c:f>'Figur 1'!$I$1</c:f>
              <c:strCache>
                <c:ptCount val="1"/>
                <c:pt idx="0">
                  <c:v>2020</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1'!$A$13:$A$18</c:f>
              <c:strCache>
                <c:ptCount val="6"/>
                <c:pt idx="0">
                  <c:v>Privat Svenskt Med Koncern</c:v>
                </c:pt>
                <c:pt idx="1">
                  <c:v>Privat Svenskt Utan Koncern</c:v>
                </c:pt>
                <c:pt idx="2">
                  <c:v>Utländska</c:v>
                </c:pt>
                <c:pt idx="3">
                  <c:v>Statligt</c:v>
                </c:pt>
                <c:pt idx="4">
                  <c:v>Kommunalt</c:v>
                </c:pt>
                <c:pt idx="5">
                  <c:v>Landsting</c:v>
                </c:pt>
              </c:strCache>
            </c:strRef>
          </c:cat>
          <c:val>
            <c:numRef>
              <c:f>'Figur 1'!$I$13:$I$18</c:f>
              <c:numCache>
                <c:formatCode>0%</c:formatCode>
                <c:ptCount val="6"/>
                <c:pt idx="0">
                  <c:v>0.37990819139301363</c:v>
                </c:pt>
                <c:pt idx="1">
                  <c:v>0.22560117144848252</c:v>
                </c:pt>
                <c:pt idx="2">
                  <c:v>0.20249666368537919</c:v>
                </c:pt>
                <c:pt idx="3">
                  <c:v>9.0445867060911372E-2</c:v>
                </c:pt>
                <c:pt idx="4">
                  <c:v>7.5677208386352293E-2</c:v>
                </c:pt>
                <c:pt idx="5">
                  <c:v>2.5870898025861021E-2</c:v>
                </c:pt>
              </c:numCache>
            </c:numRef>
          </c:val>
          <c:extLst>
            <c:ext xmlns:c16="http://schemas.microsoft.com/office/drawing/2014/chart" uri="{C3380CC4-5D6E-409C-BE32-E72D297353CC}">
              <c16:uniqueId val="{00000002-46EF-478E-A50C-FDE5AA00A45E}"/>
            </c:ext>
          </c:extLst>
        </c:ser>
        <c:dLbls>
          <c:dLblPos val="outEnd"/>
          <c:showLegendKey val="0"/>
          <c:showVal val="1"/>
          <c:showCatName val="0"/>
          <c:showSerName val="0"/>
          <c:showPercent val="0"/>
          <c:showBubbleSize val="0"/>
        </c:dLbls>
        <c:gapWidth val="219"/>
        <c:overlap val="-27"/>
        <c:axId val="786186407"/>
        <c:axId val="786179519"/>
        <c:extLst>
          <c:ext xmlns:c15="http://schemas.microsoft.com/office/drawing/2012/chart" uri="{02D57815-91ED-43cb-92C2-25804820EDAC}">
            <c15:filteredBarSeries>
              <c15:ser>
                <c:idx val="1"/>
                <c:order val="1"/>
                <c:tx>
                  <c:strRef>
                    <c:extLst>
                      <c:ext uri="{02D57815-91ED-43cb-92C2-25804820EDAC}">
                        <c15:formulaRef>
                          <c15:sqref>'Figur 1'!$C$1</c15:sqref>
                        </c15:formulaRef>
                      </c:ext>
                    </c:extLst>
                    <c:strCache>
                      <c:ptCount val="1"/>
                      <c:pt idx="0">
                        <c:v>2014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'Figur 1'!$A$13:$A$18</c15:sqref>
                        </c15:formulaRef>
                      </c:ext>
                    </c:extLst>
                    <c:strCache>
                      <c:ptCount val="6"/>
                      <c:pt idx="0">
                        <c:v>Privat Svenskt Med Koncern</c:v>
                      </c:pt>
                      <c:pt idx="1">
                        <c:v>Privat Svenskt Utan Koncern</c:v>
                      </c:pt>
                      <c:pt idx="2">
                        <c:v>Utländska</c:v>
                      </c:pt>
                      <c:pt idx="3">
                        <c:v>Statligt</c:v>
                      </c:pt>
                      <c:pt idx="4">
                        <c:v>Kommunalt</c:v>
                      </c:pt>
                      <c:pt idx="5">
                        <c:v>Landsting</c:v>
                      </c:pt>
                    </c:strCache>
                  </c:strRef>
                </c:cat>
                <c:val>
                  <c:numRef>
                    <c:extLst>
                      <c:ext uri="{02D57815-91ED-43cb-92C2-25804820EDAC}">
                        <c15:formulaRef>
                          <c15:sqref>'Figur 1'!$C$13:$C$18</c15:sqref>
                        </c15:formulaRef>
                      </c:ext>
                    </c:extLst>
                    <c:numCache>
                      <c:formatCode>0%</c:formatCode>
                      <c:ptCount val="6"/>
                      <c:pt idx="0">
                        <c:v>0.35305122744436512</c:v>
                      </c:pt>
                      <c:pt idx="1">
                        <c:v>0.23853548566136692</c:v>
                      </c:pt>
                      <c:pt idx="2">
                        <c:v>0.20219234379043799</c:v>
                      </c:pt>
                      <c:pt idx="3">
                        <c:v>0.10433355056172769</c:v>
                      </c:pt>
                      <c:pt idx="4">
                        <c:v>7.7075024866934613E-2</c:v>
                      </c:pt>
                      <c:pt idx="5">
                        <c:v>2.4812367675167677E-2</c:v>
                      </c:pt>
                    </c:numCache>
                  </c:numRef>
                </c:val>
                <c:extLst>
                  <c:ext xmlns:c16="http://schemas.microsoft.com/office/drawing/2014/chart" uri="{C3380CC4-5D6E-409C-BE32-E72D297353CC}">
                    <c16:uniqueId val="{00000003-46EF-478E-A50C-FDE5AA00A45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'Figur 1'!$D$1</c15:sqref>
                        </c15:formulaRef>
                      </c:ext>
                    </c:extLst>
                    <c:strCache>
                      <c:ptCount val="1"/>
                      <c:pt idx="0">
                        <c:v>2015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'Figur 1'!$A$13:$A$18</c15:sqref>
                        </c15:formulaRef>
                      </c:ext>
                    </c:extLst>
                    <c:strCache>
                      <c:ptCount val="6"/>
                      <c:pt idx="0">
                        <c:v>Privat Svenskt Med Koncern</c:v>
                      </c:pt>
                      <c:pt idx="1">
                        <c:v>Privat Svenskt Utan Koncern</c:v>
                      </c:pt>
                      <c:pt idx="2">
                        <c:v>Utländska</c:v>
                      </c:pt>
                      <c:pt idx="3">
                        <c:v>Statligt</c:v>
                      </c:pt>
                      <c:pt idx="4">
                        <c:v>Kommunalt</c:v>
                      </c:pt>
                      <c:pt idx="5">
                        <c:v>Landsting</c:v>
                      </c:pt>
                    </c:strCache>
                  </c:strRef>
                </c:cat>
                <c:val>
                  <c:numRef>
                    <c:extLst xmlns:c15="http://schemas.microsoft.com/office/drawing/2012/chart">
                      <c:ext xmlns:c15="http://schemas.microsoft.com/office/drawing/2012/chart" uri="{02D57815-91ED-43cb-92C2-25804820EDAC}">
                        <c15:formulaRef>
                          <c15:sqref>'Figur 1'!$D$13:$D$18</c15:sqref>
                        </c15:formulaRef>
                      </c:ext>
                    </c:extLst>
                    <c:numCache>
                      <c:formatCode>0%</c:formatCode>
                      <c:ptCount val="6"/>
                      <c:pt idx="0">
                        <c:v>0.36091279139215848</c:v>
                      </c:pt>
                      <c:pt idx="1">
                        <c:v>0.23306625256896779</c:v>
                      </c:pt>
                      <c:pt idx="2">
                        <c:v>0.19992312239466084</c:v>
                      </c:pt>
                      <c:pt idx="3">
                        <c:v>0.10000826970256636</c:v>
                      </c:pt>
                      <c:pt idx="4">
                        <c:v>8.1119656470429694E-2</c:v>
                      </c:pt>
                      <c:pt idx="5">
                        <c:v>2.4969907471216839E-2</c:v>
                      </c:pt>
                    </c:numCache>
                  </c:numRef>
                </c:val>
                <c:extLst xmlns:c15="http://schemas.microsoft.com/office/drawing/2012/chart">
                  <c:ext xmlns:c16="http://schemas.microsoft.com/office/drawing/2014/chart" uri="{C3380CC4-5D6E-409C-BE32-E72D297353CC}">
                    <c16:uniqueId val="{00000004-46EF-478E-A50C-FDE5AA00A45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'Figur 1'!$F$1</c15:sqref>
                        </c15:formulaRef>
                      </c:ext>
                    </c:extLst>
                    <c:strCache>
                      <c:ptCount val="1"/>
                      <c:pt idx="0">
                        <c:v>2017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'Figur 1'!$A$13:$A$18</c15:sqref>
                        </c15:formulaRef>
                      </c:ext>
                    </c:extLst>
                    <c:strCache>
                      <c:ptCount val="6"/>
                      <c:pt idx="0">
                        <c:v>Privat Svenskt Med Koncern</c:v>
                      </c:pt>
                      <c:pt idx="1">
                        <c:v>Privat Svenskt Utan Koncern</c:v>
                      </c:pt>
                      <c:pt idx="2">
                        <c:v>Utländska</c:v>
                      </c:pt>
                      <c:pt idx="3">
                        <c:v>Statligt</c:v>
                      </c:pt>
                      <c:pt idx="4">
                        <c:v>Kommunalt</c:v>
                      </c:pt>
                      <c:pt idx="5">
                        <c:v>Landsting</c:v>
                      </c:pt>
                    </c:strCache>
                  </c:strRef>
                </c:cat>
                <c:val>
                  <c:numRef>
                    <c:extLst xmlns:c15="http://schemas.microsoft.com/office/drawing/2012/chart">
                      <c:ext xmlns:c15="http://schemas.microsoft.com/office/drawing/2012/chart" uri="{02D57815-91ED-43cb-92C2-25804820EDAC}">
                        <c15:formulaRef>
                          <c15:sqref>'Figur 1'!$F$13:$F$18</c15:sqref>
                        </c15:formulaRef>
                      </c:ext>
                    </c:extLst>
                    <c:numCache>
                      <c:formatCode>0%</c:formatCode>
                      <c:ptCount val="6"/>
                      <c:pt idx="0">
                        <c:v>0.38245460947531318</c:v>
                      </c:pt>
                      <c:pt idx="1">
                        <c:v>0.22385826414276658</c:v>
                      </c:pt>
                      <c:pt idx="2">
                        <c:v>0.19805217146864573</c:v>
                      </c:pt>
                      <c:pt idx="3">
                        <c:v>9.3946417146278938E-2</c:v>
                      </c:pt>
                      <c:pt idx="4">
                        <c:v>7.7195735977289001E-2</c:v>
                      </c:pt>
                      <c:pt idx="5">
                        <c:v>2.4492801789706552E-2</c:v>
                      </c:pt>
                    </c:numCache>
                  </c:numRef>
                </c:val>
                <c:extLst xmlns:c15="http://schemas.microsoft.com/office/drawing/2012/chart">
                  <c:ext xmlns:c16="http://schemas.microsoft.com/office/drawing/2014/chart" uri="{C3380CC4-5D6E-409C-BE32-E72D297353CC}">
                    <c16:uniqueId val="{00000005-46EF-478E-A50C-FDE5AA00A45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'Figur 1'!$G$1</c15:sqref>
                        </c15:formulaRef>
                      </c:ext>
                    </c:extLst>
                    <c:strCache>
                      <c:ptCount val="1"/>
                      <c:pt idx="0">
                        <c:v>2018</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'Figur 1'!$A$13:$A$18</c15:sqref>
                        </c15:formulaRef>
                      </c:ext>
                    </c:extLst>
                    <c:strCache>
                      <c:ptCount val="6"/>
                      <c:pt idx="0">
                        <c:v>Privat Svenskt Med Koncern</c:v>
                      </c:pt>
                      <c:pt idx="1">
                        <c:v>Privat Svenskt Utan Koncern</c:v>
                      </c:pt>
                      <c:pt idx="2">
                        <c:v>Utländska</c:v>
                      </c:pt>
                      <c:pt idx="3">
                        <c:v>Statligt</c:v>
                      </c:pt>
                      <c:pt idx="4">
                        <c:v>Kommunalt</c:v>
                      </c:pt>
                      <c:pt idx="5">
                        <c:v>Landsting</c:v>
                      </c:pt>
                    </c:strCache>
                  </c:strRef>
                </c:cat>
                <c:val>
                  <c:numRef>
                    <c:extLst xmlns:c15="http://schemas.microsoft.com/office/drawing/2012/chart">
                      <c:ext xmlns:c15="http://schemas.microsoft.com/office/drawing/2012/chart" uri="{02D57815-91ED-43cb-92C2-25804820EDAC}">
                        <c15:formulaRef>
                          <c15:sqref>'Figur 1'!$G$13:$G$18</c15:sqref>
                        </c15:formulaRef>
                      </c:ext>
                    </c:extLst>
                    <c:numCache>
                      <c:formatCode>0%</c:formatCode>
                      <c:ptCount val="6"/>
                      <c:pt idx="0">
                        <c:v>0.37711949263283162</c:v>
                      </c:pt>
                      <c:pt idx="1">
                        <c:v>0.22360260080421498</c:v>
                      </c:pt>
                      <c:pt idx="2">
                        <c:v>0.20260973673556715</c:v>
                      </c:pt>
                      <c:pt idx="3">
                        <c:v>9.4488778881216207E-2</c:v>
                      </c:pt>
                      <c:pt idx="4">
                        <c:v>7.808895926050255E-2</c:v>
                      </c:pt>
                      <c:pt idx="5">
                        <c:v>2.4090431685667484E-2</c:v>
                      </c:pt>
                    </c:numCache>
                  </c:numRef>
                </c:val>
                <c:extLst xmlns:c15="http://schemas.microsoft.com/office/drawing/2012/chart">
                  <c:ext xmlns:c16="http://schemas.microsoft.com/office/drawing/2014/chart" uri="{C3380CC4-5D6E-409C-BE32-E72D297353CC}">
                    <c16:uniqueId val="{00000006-46EF-478E-A50C-FDE5AA00A45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'Figur 1'!$H$1</c15:sqref>
                        </c15:formulaRef>
                      </c:ext>
                    </c:extLst>
                    <c:strCache>
                      <c:ptCount val="1"/>
                      <c:pt idx="0">
                        <c:v>2019</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'Figur 1'!$A$13:$A$18</c15:sqref>
                        </c15:formulaRef>
                      </c:ext>
                    </c:extLst>
                    <c:strCache>
                      <c:ptCount val="6"/>
                      <c:pt idx="0">
                        <c:v>Privat Svenskt Med Koncern</c:v>
                      </c:pt>
                      <c:pt idx="1">
                        <c:v>Privat Svenskt Utan Koncern</c:v>
                      </c:pt>
                      <c:pt idx="2">
                        <c:v>Utländska</c:v>
                      </c:pt>
                      <c:pt idx="3">
                        <c:v>Statligt</c:v>
                      </c:pt>
                      <c:pt idx="4">
                        <c:v>Kommunalt</c:v>
                      </c:pt>
                      <c:pt idx="5">
                        <c:v>Landsting</c:v>
                      </c:pt>
                    </c:strCache>
                  </c:strRef>
                </c:cat>
                <c:val>
                  <c:numRef>
                    <c:extLst xmlns:c15="http://schemas.microsoft.com/office/drawing/2012/chart">
                      <c:ext xmlns:c15="http://schemas.microsoft.com/office/drawing/2012/chart" uri="{02D57815-91ED-43cb-92C2-25804820EDAC}">
                        <c15:formulaRef>
                          <c15:sqref>'Figur 1'!$H$13:$H$18</c15:sqref>
                        </c15:formulaRef>
                      </c:ext>
                    </c:extLst>
                    <c:numCache>
                      <c:formatCode>0%</c:formatCode>
                      <c:ptCount val="6"/>
                      <c:pt idx="0">
                        <c:v>0.39190641007106553</c:v>
                      </c:pt>
                      <c:pt idx="1">
                        <c:v>0.22244757960501513</c:v>
                      </c:pt>
                      <c:pt idx="2">
                        <c:v>0.19260402581830241</c:v>
                      </c:pt>
                      <c:pt idx="3">
                        <c:v>9.2752279794655487E-2</c:v>
                      </c:pt>
                      <c:pt idx="4">
                        <c:v>7.6442925053788136E-2</c:v>
                      </c:pt>
                      <c:pt idx="5">
                        <c:v>2.3846779657173311E-2</c:v>
                      </c:pt>
                    </c:numCache>
                  </c:numRef>
                </c:val>
                <c:extLst xmlns:c15="http://schemas.microsoft.com/office/drawing/2012/chart">
                  <c:ext xmlns:c16="http://schemas.microsoft.com/office/drawing/2014/chart" uri="{C3380CC4-5D6E-409C-BE32-E72D297353CC}">
                    <c16:uniqueId val="{00000007-46EF-478E-A50C-FDE5AA00A45E}"/>
                  </c:ext>
                </c:extLst>
              </c15:ser>
            </c15:filteredBarSeries>
          </c:ext>
        </c:extLst>
      </c:barChart>
      <c:catAx>
        <c:axId val="786186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786179519"/>
        <c:crosses val="autoZero"/>
        <c:auto val="1"/>
        <c:lblAlgn val="ctr"/>
        <c:lblOffset val="100"/>
        <c:noMultiLvlLbl val="0"/>
      </c:catAx>
      <c:valAx>
        <c:axId val="786179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786186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solidFill>
            <a:schemeClr val="tx1"/>
          </a:solidFill>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3519809865682"/>
          <c:y val="3.4029389017788091E-2"/>
          <c:w val="0.62252010935432933"/>
          <c:h val="0.89420489492177746"/>
        </c:manualLayout>
      </c:layout>
      <c:barChart>
        <c:barDir val="bar"/>
        <c:grouping val="clustered"/>
        <c:varyColors val="0"/>
        <c:ser>
          <c:idx val="0"/>
          <c:order val="0"/>
          <c:spPr>
            <a:solidFill>
              <a:schemeClr val="accent1"/>
            </a:solidFill>
            <a:ln>
              <a:noFill/>
            </a:ln>
            <a:effectLst/>
          </c:spPr>
          <c:invertIfNegative val="0"/>
          <c:dLbls>
            <c:dLbl>
              <c:idx val="0"/>
              <c:tx>
                <c:rich>
                  <a:bodyPr/>
                  <a:lstStyle/>
                  <a:p>
                    <a:fld id="{251E0320-6A1B-42FB-9DAF-6E4C994A05F7}" type="CELLRANGE">
                      <a:rPr lang="sv-SE"/>
                      <a:pPr/>
                      <a:t>[CELLRANGE]</a:t>
                    </a:fld>
                    <a:r>
                      <a:rPr lang="sv-SE" baseline="0"/>
                      <a:t>; </a:t>
                    </a:r>
                    <a:fld id="{3A4F4AFA-9CB2-46A9-B008-C253F97BC3E2}"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55C-4728-AE61-EDDCF13524B0}"/>
                </c:ext>
              </c:extLst>
            </c:dLbl>
            <c:dLbl>
              <c:idx val="1"/>
              <c:tx>
                <c:rich>
                  <a:bodyPr/>
                  <a:lstStyle/>
                  <a:p>
                    <a:fld id="{E56215FB-00DE-4686-B136-4F7B1D2F9F4F}" type="CELLRANGE">
                      <a:rPr lang="sv-SE"/>
                      <a:pPr/>
                      <a:t>[CELLRANGE]</a:t>
                    </a:fld>
                    <a:r>
                      <a:rPr lang="sv-SE" baseline="0"/>
                      <a:t>; </a:t>
                    </a:r>
                    <a:fld id="{6653F8CA-E9AC-4AF9-9C7C-40A4CBFE3D4E}"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55C-4728-AE61-EDDCF13524B0}"/>
                </c:ext>
              </c:extLst>
            </c:dLbl>
            <c:dLbl>
              <c:idx val="2"/>
              <c:tx>
                <c:rich>
                  <a:bodyPr/>
                  <a:lstStyle/>
                  <a:p>
                    <a:fld id="{8E49D2E6-E472-4471-8B5D-FB0DAB761D23}" type="CELLRANGE">
                      <a:rPr lang="sv-SE"/>
                      <a:pPr/>
                      <a:t>[CELLRANGE]</a:t>
                    </a:fld>
                    <a:r>
                      <a:rPr lang="sv-SE" baseline="0"/>
                      <a:t>; </a:t>
                    </a:r>
                    <a:fld id="{1794EF39-0D44-46A4-92AD-789AE05C8C39}"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55C-4728-AE61-EDDCF13524B0}"/>
                </c:ext>
              </c:extLst>
            </c:dLbl>
            <c:dLbl>
              <c:idx val="3"/>
              <c:tx>
                <c:rich>
                  <a:bodyPr/>
                  <a:lstStyle/>
                  <a:p>
                    <a:fld id="{DCCE30B0-6EF6-4C68-9813-9DC5D55276F0}" type="CELLRANGE">
                      <a:rPr lang="sv-SE"/>
                      <a:pPr/>
                      <a:t>[CELLRANGE]</a:t>
                    </a:fld>
                    <a:r>
                      <a:rPr lang="sv-SE" baseline="0"/>
                      <a:t>; </a:t>
                    </a:r>
                    <a:fld id="{061A6EC4-C619-49EC-B103-A3A0213B7526}"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55C-4728-AE61-EDDCF13524B0}"/>
                </c:ext>
              </c:extLst>
            </c:dLbl>
            <c:dLbl>
              <c:idx val="4"/>
              <c:tx>
                <c:rich>
                  <a:bodyPr/>
                  <a:lstStyle/>
                  <a:p>
                    <a:fld id="{2020BBF8-11B5-448B-B9C4-875805E6F196}" type="CELLRANGE">
                      <a:rPr lang="sv-SE"/>
                      <a:pPr/>
                      <a:t>[CELLRANGE]</a:t>
                    </a:fld>
                    <a:r>
                      <a:rPr lang="sv-SE" baseline="0"/>
                      <a:t>; </a:t>
                    </a:r>
                    <a:fld id="{3B6E10CD-DF37-417C-AD0B-347FBB175FF8}"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55C-4728-AE61-EDDCF13524B0}"/>
                </c:ext>
              </c:extLst>
            </c:dLbl>
            <c:dLbl>
              <c:idx val="5"/>
              <c:tx>
                <c:rich>
                  <a:bodyPr/>
                  <a:lstStyle/>
                  <a:p>
                    <a:fld id="{4E0975D6-3259-4EFC-92A4-D4E3E8900D9C}" type="CELLRANGE">
                      <a:rPr lang="sv-SE"/>
                      <a:pPr/>
                      <a:t>[CELLRANGE]</a:t>
                    </a:fld>
                    <a:r>
                      <a:rPr lang="sv-SE" baseline="0"/>
                      <a:t>; </a:t>
                    </a:r>
                    <a:fld id="{044413E6-E86D-4085-9567-5FF308CF2962}"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55C-4728-AE61-EDDCF13524B0}"/>
                </c:ext>
              </c:extLst>
            </c:dLbl>
            <c:dLbl>
              <c:idx val="6"/>
              <c:tx>
                <c:rich>
                  <a:bodyPr/>
                  <a:lstStyle/>
                  <a:p>
                    <a:fld id="{AD5738F2-6D1D-4B64-96EE-D32556ED3B62}" type="CELLRANGE">
                      <a:rPr lang="sv-SE"/>
                      <a:pPr/>
                      <a:t>[CELLRANGE]</a:t>
                    </a:fld>
                    <a:r>
                      <a:rPr lang="sv-SE" baseline="0"/>
                      <a:t>; </a:t>
                    </a:r>
                    <a:fld id="{236B37E3-ACAB-45B5-A43B-2737C64BB649}"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55C-4728-AE61-EDDCF13524B0}"/>
                </c:ext>
              </c:extLst>
            </c:dLbl>
            <c:dLbl>
              <c:idx val="7"/>
              <c:tx>
                <c:rich>
                  <a:bodyPr/>
                  <a:lstStyle/>
                  <a:p>
                    <a:fld id="{D98A48E8-A0E0-45C1-B4E5-86D052E1FF79}" type="CELLRANGE">
                      <a:rPr lang="sv-SE"/>
                      <a:pPr/>
                      <a:t>[CELLRANGE]</a:t>
                    </a:fld>
                    <a:r>
                      <a:rPr lang="sv-SE" baseline="0"/>
                      <a:t>; </a:t>
                    </a:r>
                    <a:fld id="{4378A98F-3E49-46EA-8E6A-76C57D5B0C8C}"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55C-4728-AE61-EDDCF13524B0}"/>
                </c:ext>
              </c:extLst>
            </c:dLbl>
            <c:dLbl>
              <c:idx val="8"/>
              <c:tx>
                <c:rich>
                  <a:bodyPr/>
                  <a:lstStyle/>
                  <a:p>
                    <a:fld id="{AF848036-0137-420B-9C4E-3D15B627137E}" type="CELLRANGE">
                      <a:rPr lang="sv-SE"/>
                      <a:pPr/>
                      <a:t>[CELLRANGE]</a:t>
                    </a:fld>
                    <a:r>
                      <a:rPr lang="sv-SE" baseline="0"/>
                      <a:t>; </a:t>
                    </a:r>
                    <a:fld id="{350867C8-0FE3-4CF5-8842-C230DF476622}"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55C-4728-AE61-EDDCF13524B0}"/>
                </c:ext>
              </c:extLst>
            </c:dLbl>
            <c:dLbl>
              <c:idx val="9"/>
              <c:tx>
                <c:rich>
                  <a:bodyPr/>
                  <a:lstStyle/>
                  <a:p>
                    <a:fld id="{CE1C7A5B-7CAE-4C6D-8E20-BE5B9DFC0C45}" type="CELLRANGE">
                      <a:rPr lang="sv-SE"/>
                      <a:pPr/>
                      <a:t>[CELLRANGE]</a:t>
                    </a:fld>
                    <a:r>
                      <a:rPr lang="sv-SE" baseline="0"/>
                      <a:t>; </a:t>
                    </a:r>
                    <a:fld id="{7929AC2C-03BD-4F49-94AF-6642EB3BD46D}"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55C-4728-AE61-EDDCF13524B0}"/>
                </c:ext>
              </c:extLst>
            </c:dLbl>
            <c:dLbl>
              <c:idx val="10"/>
              <c:tx>
                <c:rich>
                  <a:bodyPr/>
                  <a:lstStyle/>
                  <a:p>
                    <a:fld id="{4AA6ADEB-0245-47BF-BDEC-492EB119EBB1}" type="CELLRANGE">
                      <a:rPr lang="sv-SE"/>
                      <a:pPr/>
                      <a:t>[CELLRANGE]</a:t>
                    </a:fld>
                    <a:r>
                      <a:rPr lang="sv-SE" baseline="0"/>
                      <a:t>; </a:t>
                    </a:r>
                    <a:fld id="{1AD93722-F651-4B21-B8FB-6AD19C2D42E6}"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55C-4728-AE61-EDDCF13524B0}"/>
                </c:ext>
              </c:extLst>
            </c:dLbl>
            <c:dLbl>
              <c:idx val="11"/>
              <c:tx>
                <c:rich>
                  <a:bodyPr/>
                  <a:lstStyle/>
                  <a:p>
                    <a:fld id="{2A900AC8-9C97-4AB6-B591-24040496E477}" type="CELLRANGE">
                      <a:rPr lang="sv-SE"/>
                      <a:pPr/>
                      <a:t>[CELLRANGE]</a:t>
                    </a:fld>
                    <a:r>
                      <a:rPr lang="sv-SE" baseline="0"/>
                      <a:t>; </a:t>
                    </a:r>
                    <a:fld id="{0CE43CBB-B917-4988-8A50-CC537986CC01}"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55C-4728-AE61-EDDCF13524B0}"/>
                </c:ext>
              </c:extLst>
            </c:dLbl>
            <c:dLbl>
              <c:idx val="12"/>
              <c:tx>
                <c:rich>
                  <a:bodyPr/>
                  <a:lstStyle/>
                  <a:p>
                    <a:fld id="{C4FA9463-9D75-4909-A65B-EF6FA84BE165}" type="CELLRANGE">
                      <a:rPr lang="sv-SE"/>
                      <a:pPr/>
                      <a:t>[CELLRANGE]</a:t>
                    </a:fld>
                    <a:r>
                      <a:rPr lang="sv-SE" baseline="0"/>
                      <a:t>; </a:t>
                    </a:r>
                    <a:fld id="{2F3FB447-13D0-4388-9F6D-06C6C303B5CE}"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55C-4728-AE61-EDDCF13524B0}"/>
                </c:ext>
              </c:extLst>
            </c:dLbl>
            <c:dLbl>
              <c:idx val="13"/>
              <c:tx>
                <c:rich>
                  <a:bodyPr/>
                  <a:lstStyle/>
                  <a:p>
                    <a:fld id="{B9C38C68-09E2-4BA6-93DD-180E1809B97A}" type="CELLRANGE">
                      <a:rPr lang="sv-SE"/>
                      <a:pPr/>
                      <a:t>[CELLRANGE]</a:t>
                    </a:fld>
                    <a:r>
                      <a:rPr lang="sv-SE" baseline="0"/>
                      <a:t>; </a:t>
                    </a:r>
                    <a:fld id="{B58AFF31-688E-4F7B-AD6D-BEB4DD7C0AB3}"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55C-4728-AE61-EDDCF13524B0}"/>
                </c:ext>
              </c:extLst>
            </c:dLbl>
            <c:dLbl>
              <c:idx val="14"/>
              <c:tx>
                <c:rich>
                  <a:bodyPr/>
                  <a:lstStyle/>
                  <a:p>
                    <a:fld id="{79F813BE-3F11-4BE2-BF2D-A20C77842B24}" type="CELLRANGE">
                      <a:rPr lang="sv-SE"/>
                      <a:pPr/>
                      <a:t>[CELLRANGE]</a:t>
                    </a:fld>
                    <a:r>
                      <a:rPr lang="sv-SE" baseline="0"/>
                      <a:t>; </a:t>
                    </a:r>
                    <a:fld id="{807990F4-37E5-4F59-AAEC-DD09497834EF}"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55C-4728-AE61-EDDCF13524B0}"/>
                </c:ext>
              </c:extLst>
            </c:dLbl>
            <c:dLbl>
              <c:idx val="15"/>
              <c:tx>
                <c:rich>
                  <a:bodyPr/>
                  <a:lstStyle/>
                  <a:p>
                    <a:fld id="{986FD800-EC1C-4D79-9A17-6A3AAE39720B}" type="CELLRANGE">
                      <a:rPr lang="sv-SE"/>
                      <a:pPr/>
                      <a:t>[CELLRANGE]</a:t>
                    </a:fld>
                    <a:r>
                      <a:rPr lang="sv-SE" baseline="0"/>
                      <a:t>; </a:t>
                    </a:r>
                    <a:fld id="{1F4FC2C5-31F0-4321-81D2-A5DD5F27A25D}"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55C-4728-AE61-EDDCF13524B0}"/>
                </c:ext>
              </c:extLst>
            </c:dLbl>
            <c:dLbl>
              <c:idx val="16"/>
              <c:tx>
                <c:rich>
                  <a:bodyPr/>
                  <a:lstStyle/>
                  <a:p>
                    <a:fld id="{52689090-0C3F-4959-A34B-7C54C2C53F2F}" type="CELLRANGE">
                      <a:rPr lang="sv-SE"/>
                      <a:pPr/>
                      <a:t>[CELLRANGE]</a:t>
                    </a:fld>
                    <a:r>
                      <a:rPr lang="sv-SE" baseline="0"/>
                      <a:t>; </a:t>
                    </a:r>
                    <a:fld id="{A300C05D-E6A6-4D76-A018-0E8C805BAB3D}"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55C-4728-AE61-EDDCF13524B0}"/>
                </c:ext>
              </c:extLst>
            </c:dLbl>
            <c:dLbl>
              <c:idx val="17"/>
              <c:tx>
                <c:rich>
                  <a:bodyPr/>
                  <a:lstStyle/>
                  <a:p>
                    <a:fld id="{E819DD67-4E03-4F24-8A44-3C0D915222C6}" type="CELLRANGE">
                      <a:rPr lang="sv-SE"/>
                      <a:pPr/>
                      <a:t>[CELLRANGE]</a:t>
                    </a:fld>
                    <a:r>
                      <a:rPr lang="sv-SE" baseline="0"/>
                      <a:t>; </a:t>
                    </a:r>
                    <a:fld id="{35DA2DBB-A5F9-45D8-BBC9-4DA83BD43DA0}" type="VALUE">
                      <a:rPr lang="sv-SE" baseline="0"/>
                      <a:pPr/>
                      <a:t>[VÄRDE]</a:t>
                    </a:fld>
                    <a:endParaRPr lang="sv-SE"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55C-4728-AE61-EDDCF13524B0}"/>
                </c:ext>
              </c:extLst>
            </c:dLbl>
            <c:dLbl>
              <c:idx val="18"/>
              <c:layout>
                <c:manualLayout>
                  <c:x val="-0.13653663303070857"/>
                  <c:y val="2.7995125762040485E-3"/>
                </c:manualLayout>
              </c:layout>
              <c:tx>
                <c:rich>
                  <a:bodyPr rot="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fld id="{90322FD6-4E0C-4048-BC94-4546682782F2}" type="CELLRANGE">
                      <a:rPr lang="en-US" baseline="0"/>
                      <a:pPr>
                        <a:defRPr/>
                      </a:pPr>
                      <a:t>[CELLRANGE]</a:t>
                    </a:fld>
                    <a:r>
                      <a:rPr lang="en-US" baseline="0"/>
                      <a:t>; </a:t>
                    </a:r>
                    <a:fld id="{423D1386-8FA2-45AC-80A2-C3144A07D1C2}" type="VALUE">
                      <a:rPr lang="en-US" baseline="0"/>
                      <a:pPr>
                        <a:defRPr/>
                      </a:pPr>
                      <a:t>[VÄRDE]</a:t>
                    </a:fld>
                    <a:endParaRPr lang="en-US" baseline="0"/>
                  </a:p>
                </c:rich>
              </c:tx>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55C-4728-AE61-EDDCF13524B0}"/>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'Figur 4'!$F$2:$F$20</c:f>
              <c:strCache>
                <c:ptCount val="19"/>
                <c:pt idx="0">
                  <c:v>Alla branscher</c:v>
                </c:pt>
                <c:pt idx="1">
                  <c:v>Byggverksamhet (F)</c:v>
                </c:pt>
                <c:pt idx="2">
                  <c:v>Fastighetsverksamhet (L)</c:v>
                </c:pt>
                <c:pt idx="3">
                  <c:v>Jordbruk, skogsbruk och fiske (A)</c:v>
                </c:pt>
                <c:pt idx="4">
                  <c:v>ICT (J)</c:v>
                </c:pt>
                <c:pt idx="5">
                  <c:v>Vatten, avlopp, avfall (E)</c:v>
                </c:pt>
                <c:pt idx="6">
                  <c:v>Hotell- och restaurangverksamhet (I)</c:v>
                </c:pt>
                <c:pt idx="7">
                  <c:v>Utvinning av mineral (B)</c:v>
                </c:pt>
                <c:pt idx="8">
                  <c:v>Vård och omsorg; sociala tjänster (Q)</c:v>
                </c:pt>
                <c:pt idx="9">
                  <c:v>Kultur, nöje och fritid (R)</c:v>
                </c:pt>
                <c:pt idx="10">
                  <c:v>Annan serviceverksamhet (S)</c:v>
                </c:pt>
                <c:pt idx="11">
                  <c:v>Uthyrning, fastighetsservice, m.m. (N)</c:v>
                </c:pt>
                <c:pt idx="12">
                  <c:v>Handel (G)</c:v>
                </c:pt>
                <c:pt idx="13">
                  <c:v>Utbildning (P)</c:v>
                </c:pt>
                <c:pt idx="14">
                  <c:v>Juridik, ekonomi, vetenskap och teknik (M)</c:v>
                </c:pt>
                <c:pt idx="15">
                  <c:v>Finans- och försäkringsverksamhet (K)</c:v>
                </c:pt>
                <c:pt idx="16">
                  <c:v>Offentlig förvaltning och försvar (O)</c:v>
                </c:pt>
                <c:pt idx="17">
                  <c:v>Transport och magasinering (H)</c:v>
                </c:pt>
                <c:pt idx="18">
                  <c:v>Tillverkning (C)</c:v>
                </c:pt>
              </c:strCache>
            </c:strRef>
          </c:cat>
          <c:val>
            <c:numRef>
              <c:f>'Figur 4'!$G$2:$G$20</c:f>
              <c:numCache>
                <c:formatCode>0.00%</c:formatCode>
                <c:ptCount val="19"/>
                <c:pt idx="0">
                  <c:v>0.14532919493503996</c:v>
                </c:pt>
                <c:pt idx="1">
                  <c:v>0.41712695168094638</c:v>
                </c:pt>
                <c:pt idx="2">
                  <c:v>0.37949427103911498</c:v>
                </c:pt>
                <c:pt idx="3">
                  <c:v>0.30201342281879195</c:v>
                </c:pt>
                <c:pt idx="4">
                  <c:v>0.29574140738195887</c:v>
                </c:pt>
                <c:pt idx="5">
                  <c:v>0.26634382566585957</c:v>
                </c:pt>
                <c:pt idx="6">
                  <c:v>0.2199877916440586</c:v>
                </c:pt>
                <c:pt idx="7">
                  <c:v>0.20833333333333334</c:v>
                </c:pt>
                <c:pt idx="8">
                  <c:v>0.1700890147683593</c:v>
                </c:pt>
                <c:pt idx="9">
                  <c:v>0.16004319654427646</c:v>
                </c:pt>
                <c:pt idx="10">
                  <c:v>0.1549833804633626</c:v>
                </c:pt>
                <c:pt idx="11">
                  <c:v>0.11711436192806293</c:v>
                </c:pt>
                <c:pt idx="12">
                  <c:v>0.11487842642504874</c:v>
                </c:pt>
                <c:pt idx="13">
                  <c:v>9.8342435565775613E-2</c:v>
                </c:pt>
                <c:pt idx="14">
                  <c:v>7.8882854926299456E-2</c:v>
                </c:pt>
                <c:pt idx="15">
                  <c:v>6.814860611510791E-2</c:v>
                </c:pt>
                <c:pt idx="16">
                  <c:v>6.3816963209412214E-2</c:v>
                </c:pt>
                <c:pt idx="17">
                  <c:v>6.1207260447446177E-2</c:v>
                </c:pt>
                <c:pt idx="18">
                  <c:v>-1.4233428222854819E-2</c:v>
                </c:pt>
              </c:numCache>
            </c:numRef>
          </c:val>
          <c:extLst>
            <c:ext xmlns:c15="http://schemas.microsoft.com/office/drawing/2012/chart" uri="{02D57815-91ED-43cb-92C2-25804820EDAC}">
              <c15:datalabelsRange>
                <c15:f>'Figur 4'!$H$2:$H$20</c15:f>
                <c15:dlblRangeCache>
                  <c:ptCount val="19"/>
                  <c:pt idx="0">
                    <c:v> 89 947 </c:v>
                  </c:pt>
                  <c:pt idx="1">
                    <c:v> 9 591 </c:v>
                  </c:pt>
                  <c:pt idx="2">
                    <c:v> 3 842 </c:v>
                  </c:pt>
                  <c:pt idx="3">
                    <c:v> 90 </c:v>
                  </c:pt>
                  <c:pt idx="4">
                    <c:v> 19 799 </c:v>
                  </c:pt>
                  <c:pt idx="5">
                    <c:v> 330 </c:v>
                  </c:pt>
                  <c:pt idx="6">
                    <c:v> 6 487 </c:v>
                  </c:pt>
                  <c:pt idx="7">
                    <c:v> 10 </c:v>
                  </c:pt>
                  <c:pt idx="8">
                    <c:v> 10 089 </c:v>
                  </c:pt>
                  <c:pt idx="9">
                    <c:v> 2 223 </c:v>
                  </c:pt>
                  <c:pt idx="10">
                    <c:v> 3 124 </c:v>
                  </c:pt>
                  <c:pt idx="11">
                    <c:v> 6 893 </c:v>
                  </c:pt>
                  <c:pt idx="12">
                    <c:v> 8 013 </c:v>
                  </c:pt>
                  <c:pt idx="13">
                    <c:v> 5 132 </c:v>
                  </c:pt>
                  <c:pt idx="14">
                    <c:v> 7 626 </c:v>
                  </c:pt>
                  <c:pt idx="15">
                    <c:v> 2 425 </c:v>
                  </c:pt>
                  <c:pt idx="16">
                    <c:v> 2 647 </c:v>
                  </c:pt>
                  <c:pt idx="17">
                    <c:v> 1 595 </c:v>
                  </c:pt>
                  <c:pt idx="18">
                    <c:v>-175 </c:v>
                  </c:pt>
                </c15:dlblRangeCache>
              </c15:datalabelsRange>
            </c:ext>
            <c:ext xmlns:c16="http://schemas.microsoft.com/office/drawing/2014/chart" uri="{C3380CC4-5D6E-409C-BE32-E72D297353CC}">
              <c16:uniqueId val="{00000013-E55C-4728-AE61-EDDCF13524B0}"/>
            </c:ext>
          </c:extLst>
        </c:ser>
        <c:dLbls>
          <c:showLegendKey val="0"/>
          <c:showVal val="0"/>
          <c:showCatName val="0"/>
          <c:showSerName val="0"/>
          <c:showPercent val="0"/>
          <c:showBubbleSize val="0"/>
        </c:dLbls>
        <c:gapWidth val="182"/>
        <c:axId val="1261087040"/>
        <c:axId val="1261088352"/>
      </c:barChart>
      <c:catAx>
        <c:axId val="126108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sv-SE"/>
          </a:p>
        </c:txPr>
        <c:crossAx val="1261088352"/>
        <c:crosses val="autoZero"/>
        <c:auto val="1"/>
        <c:lblAlgn val="ctr"/>
        <c:lblOffset val="200"/>
        <c:noMultiLvlLbl val="0"/>
      </c:catAx>
      <c:valAx>
        <c:axId val="1261088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sv-SE"/>
          </a:p>
        </c:txPr>
        <c:crossAx val="12610870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lumMod val="95000"/>
              <a:lumOff val="5000"/>
            </a:schemeClr>
          </a:solidFill>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Befolkning</c:v>
          </c:tx>
          <c:spPr>
            <a:solidFill>
              <a:schemeClr val="accent3"/>
            </a:solidFill>
            <a:ln>
              <a:noFill/>
            </a:ln>
            <a:effectLst/>
          </c:spPr>
          <c:invertIfNegative val="0"/>
          <c:cat>
            <c:strRef>
              <c:f>'Figur 6'!$A$3:$A$17</c:f>
              <c:strCache>
                <c:ptCount val="14"/>
                <c:pt idx="0">
                  <c:v>Hela Staden</c:v>
                </c:pt>
                <c:pt idx="1">
                  <c:v>Skärholmen</c:v>
                </c:pt>
                <c:pt idx="2">
                  <c:v>Hägersten-Älvsjö</c:v>
                </c:pt>
                <c:pt idx="3">
                  <c:v>Farsta</c:v>
                </c:pt>
                <c:pt idx="4">
                  <c:v>Skarpnäck</c:v>
                </c:pt>
                <c:pt idx="5">
                  <c:v>Enskede-Årsta-Vantör</c:v>
                </c:pt>
                <c:pt idx="6">
                  <c:v>Södermalm</c:v>
                </c:pt>
                <c:pt idx="7">
                  <c:v>Östermalm</c:v>
                </c:pt>
                <c:pt idx="8">
                  <c:v>Norrmalm</c:v>
                </c:pt>
                <c:pt idx="9">
                  <c:v>Kungsholmen</c:v>
                </c:pt>
                <c:pt idx="10">
                  <c:v>Bromma</c:v>
                </c:pt>
                <c:pt idx="11">
                  <c:v>Hässelby-Vällingby</c:v>
                </c:pt>
                <c:pt idx="12">
                  <c:v>Spånga-Tensta</c:v>
                </c:pt>
                <c:pt idx="13">
                  <c:v>Rinkeby-Kista</c:v>
                </c:pt>
              </c:strCache>
            </c:strRef>
          </c:cat>
          <c:val>
            <c:numRef>
              <c:f>'Figur 6'!$Q$3:$Q$17</c:f>
              <c:numCache>
                <c:formatCode>0%</c:formatCode>
                <c:ptCount val="14"/>
                <c:pt idx="0">
                  <c:v>9.2909770212175502E-2</c:v>
                </c:pt>
                <c:pt idx="1">
                  <c:v>6.8347232191423773E-2</c:v>
                </c:pt>
                <c:pt idx="2">
                  <c:v>0.15989821620605721</c:v>
                </c:pt>
                <c:pt idx="3">
                  <c:v>0.11414891008529218</c:v>
                </c:pt>
                <c:pt idx="4">
                  <c:v>3.7720219516675611E-2</c:v>
                </c:pt>
                <c:pt idx="5">
                  <c:v>9.6986366130175874E-2</c:v>
                </c:pt>
                <c:pt idx="6">
                  <c:v>4.5212729997613547E-2</c:v>
                </c:pt>
                <c:pt idx="7">
                  <c:v>0.14711486185247669</c:v>
                </c:pt>
                <c:pt idx="8">
                  <c:v>7.2790469534927599E-2</c:v>
                </c:pt>
                <c:pt idx="9">
                  <c:v>6.2482455889241381E-2</c:v>
                </c:pt>
                <c:pt idx="10">
                  <c:v>0.14383143089295955</c:v>
                </c:pt>
                <c:pt idx="11">
                  <c:v>0.1131748409067018</c:v>
                </c:pt>
                <c:pt idx="12">
                  <c:v>1.8875488404912794E-2</c:v>
                </c:pt>
                <c:pt idx="13">
                  <c:v>7.217169201360471E-2</c:v>
                </c:pt>
              </c:numCache>
            </c:numRef>
          </c:val>
          <c:extLst>
            <c:ext xmlns:c16="http://schemas.microsoft.com/office/drawing/2014/chart" uri="{C3380CC4-5D6E-409C-BE32-E72D297353CC}">
              <c16:uniqueId val="{00000000-8615-418B-971D-CF5611AAB6E8}"/>
            </c:ext>
          </c:extLst>
        </c:ser>
        <c:ser>
          <c:idx val="2"/>
          <c:order val="1"/>
          <c:tx>
            <c:v>Anställda</c:v>
          </c:tx>
          <c:spPr>
            <a:solidFill>
              <a:schemeClr val="accent2"/>
            </a:solidFill>
            <a:ln>
              <a:noFill/>
            </a:ln>
            <a:effectLst/>
          </c:spPr>
          <c:invertIfNegative val="0"/>
          <c:cat>
            <c:strRef>
              <c:f>'Figur 6'!$A$3:$A$17</c:f>
              <c:strCache>
                <c:ptCount val="14"/>
                <c:pt idx="0">
                  <c:v>Hela Staden</c:v>
                </c:pt>
                <c:pt idx="1">
                  <c:v>Skärholmen</c:v>
                </c:pt>
                <c:pt idx="2">
                  <c:v>Hägersten-Älvsjö</c:v>
                </c:pt>
                <c:pt idx="3">
                  <c:v>Farsta</c:v>
                </c:pt>
                <c:pt idx="4">
                  <c:v>Skarpnäck</c:v>
                </c:pt>
                <c:pt idx="5">
                  <c:v>Enskede-Årsta-Vantör</c:v>
                </c:pt>
                <c:pt idx="6">
                  <c:v>Södermalm</c:v>
                </c:pt>
                <c:pt idx="7">
                  <c:v>Östermalm</c:v>
                </c:pt>
                <c:pt idx="8">
                  <c:v>Norrmalm</c:v>
                </c:pt>
                <c:pt idx="9">
                  <c:v>Kungsholmen</c:v>
                </c:pt>
                <c:pt idx="10">
                  <c:v>Bromma</c:v>
                </c:pt>
                <c:pt idx="11">
                  <c:v>Hässelby-Vällingby</c:v>
                </c:pt>
                <c:pt idx="12">
                  <c:v>Spånga-Tensta</c:v>
                </c:pt>
                <c:pt idx="13">
                  <c:v>Rinkeby-Kista</c:v>
                </c:pt>
              </c:strCache>
            </c:strRef>
          </c:cat>
          <c:val>
            <c:numRef>
              <c:f>'Figur 6'!$S$3:$S$17</c:f>
              <c:numCache>
                <c:formatCode>0.00%</c:formatCode>
                <c:ptCount val="14"/>
                <c:pt idx="0">
                  <c:v>0.14532919493503996</c:v>
                </c:pt>
                <c:pt idx="1">
                  <c:v>0.16297830589774337</c:v>
                </c:pt>
                <c:pt idx="2">
                  <c:v>0.11981909665798696</c:v>
                </c:pt>
                <c:pt idx="3">
                  <c:v>-8.6386107237926224E-2</c:v>
                </c:pt>
                <c:pt idx="4">
                  <c:v>0.17316377466127883</c:v>
                </c:pt>
                <c:pt idx="5">
                  <c:v>0.16557522376962452</c:v>
                </c:pt>
                <c:pt idx="6">
                  <c:v>0.15347905155737801</c:v>
                </c:pt>
                <c:pt idx="7">
                  <c:v>8.2902273910779381E-2</c:v>
                </c:pt>
                <c:pt idx="8">
                  <c:v>0.1667801654560129</c:v>
                </c:pt>
                <c:pt idx="9">
                  <c:v>0.20539144868287584</c:v>
                </c:pt>
                <c:pt idx="10">
                  <c:v>0.13107654552672418</c:v>
                </c:pt>
                <c:pt idx="11">
                  <c:v>0.17558472152111729</c:v>
                </c:pt>
                <c:pt idx="12">
                  <c:v>8.350730688935281E-3</c:v>
                </c:pt>
                <c:pt idx="13">
                  <c:v>6.951034583965171E-2</c:v>
                </c:pt>
              </c:numCache>
            </c:numRef>
          </c:val>
          <c:extLst>
            <c:ext xmlns:c16="http://schemas.microsoft.com/office/drawing/2014/chart" uri="{C3380CC4-5D6E-409C-BE32-E72D297353CC}">
              <c16:uniqueId val="{00000001-8615-418B-971D-CF5611AAB6E8}"/>
            </c:ext>
          </c:extLst>
        </c:ser>
        <c:ser>
          <c:idx val="1"/>
          <c:order val="2"/>
          <c:tx>
            <c:v>Arbetsställen</c:v>
          </c:tx>
          <c:spPr>
            <a:solidFill>
              <a:schemeClr val="accent1"/>
            </a:solidFill>
            <a:ln>
              <a:noFill/>
            </a:ln>
            <a:effectLst/>
          </c:spPr>
          <c:invertIfNegative val="0"/>
          <c:cat>
            <c:strRef>
              <c:f>'Figur 6'!$A$3:$A$17</c:f>
              <c:strCache>
                <c:ptCount val="14"/>
                <c:pt idx="0">
                  <c:v>Hela Staden</c:v>
                </c:pt>
                <c:pt idx="1">
                  <c:v>Skärholmen</c:v>
                </c:pt>
                <c:pt idx="2">
                  <c:v>Hägersten-Älvsjö</c:v>
                </c:pt>
                <c:pt idx="3">
                  <c:v>Farsta</c:v>
                </c:pt>
                <c:pt idx="4">
                  <c:v>Skarpnäck</c:v>
                </c:pt>
                <c:pt idx="5">
                  <c:v>Enskede-Årsta-Vantör</c:v>
                </c:pt>
                <c:pt idx="6">
                  <c:v>Södermalm</c:v>
                </c:pt>
                <c:pt idx="7">
                  <c:v>Östermalm</c:v>
                </c:pt>
                <c:pt idx="8">
                  <c:v>Norrmalm</c:v>
                </c:pt>
                <c:pt idx="9">
                  <c:v>Kungsholmen</c:v>
                </c:pt>
                <c:pt idx="10">
                  <c:v>Bromma</c:v>
                </c:pt>
                <c:pt idx="11">
                  <c:v>Hässelby-Vällingby</c:v>
                </c:pt>
                <c:pt idx="12">
                  <c:v>Spånga-Tensta</c:v>
                </c:pt>
                <c:pt idx="13">
                  <c:v>Rinkeby-Kista</c:v>
                </c:pt>
              </c:strCache>
            </c:strRef>
          </c:cat>
          <c:val>
            <c:numRef>
              <c:f>'Figur 6'!$R$3:$R$17</c:f>
              <c:numCache>
                <c:formatCode>0.00%</c:formatCode>
                <c:ptCount val="14"/>
                <c:pt idx="0">
                  <c:v>0.23207068977327214</c:v>
                </c:pt>
                <c:pt idx="1">
                  <c:v>0.20454545454545456</c:v>
                </c:pt>
                <c:pt idx="2">
                  <c:v>0.25704165963906223</c:v>
                </c:pt>
                <c:pt idx="3">
                  <c:v>0.23448626653102747</c:v>
                </c:pt>
                <c:pt idx="4">
                  <c:v>0.23235130628126738</c:v>
                </c:pt>
                <c:pt idx="5">
                  <c:v>0.17893870835047307</c:v>
                </c:pt>
                <c:pt idx="6">
                  <c:v>0.19913877153071174</c:v>
                </c:pt>
                <c:pt idx="7">
                  <c:v>0.24825104937037779</c:v>
                </c:pt>
                <c:pt idx="8">
                  <c:v>0.20339702760084927</c:v>
                </c:pt>
                <c:pt idx="9">
                  <c:v>0.19996531390912245</c:v>
                </c:pt>
                <c:pt idx="10">
                  <c:v>0.22379667116509222</c:v>
                </c:pt>
                <c:pt idx="11">
                  <c:v>0.22383720930232559</c:v>
                </c:pt>
                <c:pt idx="12">
                  <c:v>0.12210648148148148</c:v>
                </c:pt>
                <c:pt idx="13">
                  <c:v>0.19878674755016332</c:v>
                </c:pt>
              </c:numCache>
            </c:numRef>
          </c:val>
          <c:extLst>
            <c:ext xmlns:c16="http://schemas.microsoft.com/office/drawing/2014/chart" uri="{C3380CC4-5D6E-409C-BE32-E72D297353CC}">
              <c16:uniqueId val="{00000002-8615-418B-971D-CF5611AAB6E8}"/>
            </c:ext>
          </c:extLst>
        </c:ser>
        <c:dLbls>
          <c:showLegendKey val="0"/>
          <c:showVal val="0"/>
          <c:showCatName val="0"/>
          <c:showSerName val="0"/>
          <c:showPercent val="0"/>
          <c:showBubbleSize val="0"/>
        </c:dLbls>
        <c:gapWidth val="182"/>
        <c:axId val="149239031"/>
        <c:axId val="149241327"/>
      </c:barChart>
      <c:catAx>
        <c:axId val="149239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49241327"/>
        <c:crosses val="autoZero"/>
        <c:auto val="1"/>
        <c:lblAlgn val="ctr"/>
        <c:lblOffset val="100"/>
        <c:noMultiLvlLbl val="0"/>
      </c:catAx>
      <c:valAx>
        <c:axId val="149241327"/>
        <c:scaling>
          <c:orientation val="minMax"/>
          <c:min val="-0.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49239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solidFill>
            <a:schemeClr val="tx1"/>
          </a:solidFill>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13871185106317E-2"/>
          <c:y val="0.12488215488215489"/>
          <c:w val="0.88941848370576204"/>
          <c:h val="0.7015769240966091"/>
        </c:manualLayout>
      </c:layout>
      <c:barChart>
        <c:barDir val="col"/>
        <c:grouping val="clustered"/>
        <c:varyColors val="0"/>
        <c:ser>
          <c:idx val="0"/>
          <c:order val="0"/>
          <c:tx>
            <c:strRef>
              <c:f>'Figur 7'!$D$1</c:f>
              <c:strCache>
                <c:ptCount val="1"/>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7'!$B$3:$B$17</c:f>
              <c:strCache>
                <c:ptCount val="14"/>
                <c:pt idx="0">
                  <c:v>Rinkeby-Kista</c:v>
                </c:pt>
                <c:pt idx="1">
                  <c:v>Spånga-Tensta</c:v>
                </c:pt>
                <c:pt idx="2">
                  <c:v>Hässelby-Vällingby</c:v>
                </c:pt>
                <c:pt idx="3">
                  <c:v>Bromma</c:v>
                </c:pt>
                <c:pt idx="4">
                  <c:v>Kungsholmen</c:v>
                </c:pt>
                <c:pt idx="5">
                  <c:v>Norrmalm</c:v>
                </c:pt>
                <c:pt idx="6">
                  <c:v>Östermalm</c:v>
                </c:pt>
                <c:pt idx="7">
                  <c:v>Södermalm</c:v>
                </c:pt>
                <c:pt idx="8">
                  <c:v>Enskede-Årsta-Vantör</c:v>
                </c:pt>
                <c:pt idx="9">
                  <c:v>Skarpnäck</c:v>
                </c:pt>
                <c:pt idx="10">
                  <c:v>Farsta</c:v>
                </c:pt>
                <c:pt idx="11">
                  <c:v>Hägersten-Älvsjö</c:v>
                </c:pt>
                <c:pt idx="12">
                  <c:v>Skärholmen</c:v>
                </c:pt>
                <c:pt idx="13">
                  <c:v>Hela staden</c:v>
                </c:pt>
              </c:strCache>
            </c:strRef>
          </c:cat>
          <c:val>
            <c:numRef>
              <c:f>'Figur 7'!$D$3:$D$17</c:f>
              <c:numCache>
                <c:formatCode>0.00%</c:formatCode>
                <c:ptCount val="14"/>
                <c:pt idx="0">
                  <c:v>1.1192304134677642E-2</c:v>
                </c:pt>
                <c:pt idx="1">
                  <c:v>1.3552505027542188E-2</c:v>
                </c:pt>
                <c:pt idx="2">
                  <c:v>9.7298570755457836E-2</c:v>
                </c:pt>
                <c:pt idx="3">
                  <c:v>8.1469979296066253E-2</c:v>
                </c:pt>
                <c:pt idx="4">
                  <c:v>-3.2914384475593791E-3</c:v>
                </c:pt>
                <c:pt idx="5">
                  <c:v>1.4512459223114669E-2</c:v>
                </c:pt>
                <c:pt idx="6">
                  <c:v>-1.3940696718720363E-2</c:v>
                </c:pt>
                <c:pt idx="7">
                  <c:v>2.9133337467187534E-2</c:v>
                </c:pt>
                <c:pt idx="8">
                  <c:v>5.5331158407125471E-2</c:v>
                </c:pt>
                <c:pt idx="9">
                  <c:v>-1.7615445859872611E-2</c:v>
                </c:pt>
                <c:pt idx="10">
                  <c:v>4.3280017369906637E-2</c:v>
                </c:pt>
                <c:pt idx="11">
                  <c:v>2.2251215327423506E-2</c:v>
                </c:pt>
                <c:pt idx="12">
                  <c:v>1.2528473804100227E-2</c:v>
                </c:pt>
                <c:pt idx="13">
                  <c:v>2.1283891351735286E-2</c:v>
                </c:pt>
              </c:numCache>
            </c:numRef>
          </c:val>
          <c:extLst>
            <c:ext xmlns:c16="http://schemas.microsoft.com/office/drawing/2014/chart" uri="{C3380CC4-5D6E-409C-BE32-E72D297353CC}">
              <c16:uniqueId val="{00000000-4614-4AAE-9C7C-E116986C72DC}"/>
            </c:ext>
          </c:extLst>
        </c:ser>
        <c:dLbls>
          <c:showLegendKey val="0"/>
          <c:showVal val="0"/>
          <c:showCatName val="0"/>
          <c:showSerName val="0"/>
          <c:showPercent val="0"/>
          <c:showBubbleSize val="0"/>
        </c:dLbls>
        <c:gapWidth val="219"/>
        <c:overlap val="-27"/>
        <c:axId val="799433184"/>
        <c:axId val="799434168"/>
      </c:barChart>
      <c:catAx>
        <c:axId val="7994331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799434168"/>
        <c:crosses val="autoZero"/>
        <c:auto val="1"/>
        <c:lblAlgn val="ctr"/>
        <c:lblOffset val="200"/>
        <c:noMultiLvlLbl val="0"/>
      </c:catAx>
      <c:valAx>
        <c:axId val="799434168"/>
        <c:scaling>
          <c:orientation val="minMax"/>
          <c:max val="0.1"/>
          <c:min val="-2.0000000000000004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799433184"/>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Blad1!$A$31</c:f>
              <c:strCache>
                <c:ptCount val="1"/>
                <c:pt idx="0">
                  <c:v>Arbetsställen</c:v>
                </c:pt>
              </c:strCache>
              <c:extLst xmlns:c15="http://schemas.microsoft.com/office/drawing/2012/chart"/>
            </c:strRef>
          </c:tx>
          <c:spPr>
            <a:ln w="28575" cap="rnd">
              <a:solidFill>
                <a:schemeClr val="tx1">
                  <a:lumMod val="50000"/>
                  <a:lumOff val="50000"/>
                </a:schemeClr>
              </a:solidFill>
              <a:prstDash val="sysDash"/>
              <a:round/>
            </a:ln>
            <a:effectLst/>
          </c:spPr>
          <c:marker>
            <c:symbol val="none"/>
          </c:marker>
          <c:dLbls>
            <c:dLbl>
              <c:idx val="1"/>
              <c:layout>
                <c:manualLayout>
                  <c:x val="-2.1875767727526522E-2"/>
                  <c:y val="7.4455295138888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06-450C-8026-A42A8C1F08A0}"/>
                </c:ext>
              </c:extLst>
            </c:dLbl>
            <c:dLbl>
              <c:idx val="2"/>
              <c:layout>
                <c:manualLayout>
                  <c:x val="-2.3648520379676158E-2"/>
                  <c:y val="7.9967447916666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06-450C-8026-A42A8C1F08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Blad1!$B$29:$I$29</c:f>
              <c:numCache>
                <c:formatCode>General</c:formatCode>
                <c:ptCount val="8"/>
                <c:pt idx="0">
                  <c:v>2013</c:v>
                </c:pt>
                <c:pt idx="1">
                  <c:v>2014</c:v>
                </c:pt>
                <c:pt idx="2">
                  <c:v>2015</c:v>
                </c:pt>
                <c:pt idx="3">
                  <c:v>2016</c:v>
                </c:pt>
                <c:pt idx="4">
                  <c:v>2017</c:v>
                </c:pt>
                <c:pt idx="5">
                  <c:v>2018</c:v>
                </c:pt>
                <c:pt idx="6">
                  <c:v>2019</c:v>
                </c:pt>
                <c:pt idx="7">
                  <c:v>2020</c:v>
                </c:pt>
              </c:numCache>
              <c:extLst xmlns:c15="http://schemas.microsoft.com/office/drawing/2012/chart"/>
            </c:numRef>
          </c:cat>
          <c:val>
            <c:numRef>
              <c:f>Blad1!$B$31:$I$31</c:f>
              <c:numCache>
                <c:formatCode>0</c:formatCode>
                <c:ptCount val="8"/>
                <c:pt idx="0">
                  <c:v>100</c:v>
                </c:pt>
                <c:pt idx="1">
                  <c:v>101.08303249097472</c:v>
                </c:pt>
                <c:pt idx="2">
                  <c:v>102.52707581227436</c:v>
                </c:pt>
                <c:pt idx="3">
                  <c:v>103.97111913357399</c:v>
                </c:pt>
                <c:pt idx="4">
                  <c:v>108.30324909747293</c:v>
                </c:pt>
                <c:pt idx="5">
                  <c:v>113.35740072202165</c:v>
                </c:pt>
                <c:pt idx="6">
                  <c:v>127.43682310469313</c:v>
                </c:pt>
                <c:pt idx="7">
                  <c:v>132.8519855595668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1706-450C-8026-A42A8C1F08A0}"/>
            </c:ext>
          </c:extLst>
        </c:ser>
        <c:ser>
          <c:idx val="5"/>
          <c:order val="5"/>
          <c:tx>
            <c:strRef>
              <c:f>Blad1!$A$35</c:f>
              <c:strCache>
                <c:ptCount val="1"/>
                <c:pt idx="0">
                  <c:v>Anställda</c:v>
                </c:pt>
              </c:strCache>
              <c:extLst xmlns:c15="http://schemas.microsoft.com/office/drawing/2012/chart"/>
            </c:strRef>
          </c:tx>
          <c:spPr>
            <a:ln w="28575" cap="rnd">
              <a:solidFill>
                <a:schemeClr val="accent1"/>
              </a:solidFill>
              <a:round/>
            </a:ln>
            <a:effectLst/>
          </c:spPr>
          <c:marker>
            <c:symbol val="none"/>
          </c:marker>
          <c:dLbls>
            <c:dLbl>
              <c:idx val="1"/>
              <c:layout>
                <c:manualLayout>
                  <c:x val="-2.7194025683975432E-2"/>
                  <c:y val="-6.343098958333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06-450C-8026-A42A8C1F08A0}"/>
                </c:ext>
              </c:extLst>
            </c:dLbl>
            <c:dLbl>
              <c:idx val="2"/>
              <c:layout>
                <c:manualLayout>
                  <c:x val="-3.2512283640424341E-2"/>
                  <c:y val="-6.89431423611111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06-450C-8026-A42A8C1F08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Blad1!$B$29:$I$29</c:f>
              <c:numCache>
                <c:formatCode>General</c:formatCode>
                <c:ptCount val="8"/>
                <c:pt idx="0">
                  <c:v>2013</c:v>
                </c:pt>
                <c:pt idx="1">
                  <c:v>2014</c:v>
                </c:pt>
                <c:pt idx="2">
                  <c:v>2015</c:v>
                </c:pt>
                <c:pt idx="3">
                  <c:v>2016</c:v>
                </c:pt>
                <c:pt idx="4">
                  <c:v>2017</c:v>
                </c:pt>
                <c:pt idx="5">
                  <c:v>2018</c:v>
                </c:pt>
                <c:pt idx="6">
                  <c:v>2019</c:v>
                </c:pt>
                <c:pt idx="7">
                  <c:v>2020</c:v>
                </c:pt>
              </c:numCache>
              <c:extLst xmlns:c15="http://schemas.microsoft.com/office/drawing/2012/chart"/>
            </c:numRef>
          </c:cat>
          <c:val>
            <c:numRef>
              <c:f>Blad1!$B$35:$I$35</c:f>
              <c:numCache>
                <c:formatCode>0</c:formatCode>
                <c:ptCount val="8"/>
                <c:pt idx="0">
                  <c:v>100</c:v>
                </c:pt>
                <c:pt idx="1">
                  <c:v>105.50077841203944</c:v>
                </c:pt>
                <c:pt idx="2">
                  <c:v>104.98183705241308</c:v>
                </c:pt>
                <c:pt idx="3">
                  <c:v>101.24545926310327</c:v>
                </c:pt>
                <c:pt idx="4">
                  <c:v>102.07576543850546</c:v>
                </c:pt>
                <c:pt idx="5">
                  <c:v>101.712506486767</c:v>
                </c:pt>
                <c:pt idx="6">
                  <c:v>103.16554229372082</c:v>
                </c:pt>
                <c:pt idx="7">
                  <c:v>117.64400622729632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1706-450C-8026-A42A8C1F08A0}"/>
            </c:ext>
          </c:extLst>
        </c:ser>
        <c:dLbls>
          <c:showLegendKey val="0"/>
          <c:showVal val="0"/>
          <c:showCatName val="0"/>
          <c:showSerName val="0"/>
          <c:showPercent val="0"/>
          <c:showBubbleSize val="0"/>
        </c:dLbls>
        <c:smooth val="0"/>
        <c:axId val="583560968"/>
        <c:axId val="583553096"/>
        <c:extLst>
          <c:ext xmlns:c15="http://schemas.microsoft.com/office/drawing/2012/chart" uri="{02D57815-91ED-43cb-92C2-25804820EDAC}">
            <c15:filteredLineSeries>
              <c15:ser>
                <c:idx val="0"/>
                <c:order val="0"/>
                <c:tx>
                  <c:strRef>
                    <c:extLst>
                      <c:ext uri="{02D57815-91ED-43cb-92C2-25804820EDAC}">
                        <c15:formulaRef>
                          <c15:sqref>Blad1!$A$30</c15:sqref>
                        </c15:formulaRef>
                      </c:ext>
                    </c:extLst>
                    <c:strCache>
                      <c:ptCount val="1"/>
                      <c:pt idx="0">
                        <c:v>Arbetsställen</c:v>
                      </c:pt>
                    </c:strCache>
                  </c:strRef>
                </c:tx>
                <c:spPr>
                  <a:ln w="28575" cap="rnd">
                    <a:solidFill>
                      <a:schemeClr val="accent1"/>
                    </a:solidFill>
                    <a:round/>
                  </a:ln>
                  <a:effectLst/>
                </c:spPr>
                <c:marker>
                  <c:symbol val="none"/>
                </c:marker>
                <c:cat>
                  <c:numRef>
                    <c:extLst>
                      <c:ext uri="{02D57815-91ED-43cb-92C2-25804820EDAC}">
                        <c15:formulaRef>
                          <c15:sqref>Blad1!$B$29:$I$29</c15:sqref>
                        </c15:formulaRef>
                      </c:ext>
                    </c:extLst>
                    <c:numCache>
                      <c:formatCode>General</c:formatCode>
                      <c:ptCount val="8"/>
                      <c:pt idx="0">
                        <c:v>2013</c:v>
                      </c:pt>
                      <c:pt idx="1">
                        <c:v>2014</c:v>
                      </c:pt>
                      <c:pt idx="2">
                        <c:v>2015</c:v>
                      </c:pt>
                      <c:pt idx="3">
                        <c:v>2016</c:v>
                      </c:pt>
                      <c:pt idx="4">
                        <c:v>2017</c:v>
                      </c:pt>
                      <c:pt idx="5">
                        <c:v>2018</c:v>
                      </c:pt>
                      <c:pt idx="6">
                        <c:v>2019</c:v>
                      </c:pt>
                      <c:pt idx="7">
                        <c:v>2020</c:v>
                      </c:pt>
                    </c:numCache>
                  </c:numRef>
                </c:cat>
                <c:val>
                  <c:numRef>
                    <c:extLst>
                      <c:ext uri="{02D57815-91ED-43cb-92C2-25804820EDAC}">
                        <c15:formulaRef>
                          <c15:sqref>Blad1!$B$30:$I$30</c15:sqref>
                        </c15:formulaRef>
                      </c:ext>
                    </c:extLst>
                    <c:numCache>
                      <c:formatCode>0</c:formatCode>
                      <c:ptCount val="8"/>
                      <c:pt idx="0">
                        <c:v>100</c:v>
                      </c:pt>
                      <c:pt idx="1">
                        <c:v>102.38095238095238</c:v>
                      </c:pt>
                      <c:pt idx="2">
                        <c:v>99.767711962833914</c:v>
                      </c:pt>
                      <c:pt idx="3">
                        <c:v>106.38792102206736</c:v>
                      </c:pt>
                      <c:pt idx="4">
                        <c:v>115.9698025551684</c:v>
                      </c:pt>
                      <c:pt idx="5">
                        <c:v>115.67944250871081</c:v>
                      </c:pt>
                      <c:pt idx="6">
                        <c:v>118.06039488966317</c:v>
                      </c:pt>
                      <c:pt idx="7">
                        <c:v>117.65389082462254</c:v>
                      </c:pt>
                    </c:numCache>
                  </c:numRef>
                </c:val>
                <c:smooth val="0"/>
                <c:extLst>
                  <c:ext xmlns:c16="http://schemas.microsoft.com/office/drawing/2014/chart" uri="{C3380CC4-5D6E-409C-BE32-E72D297353CC}">
                    <c16:uniqueId val="{00000006-1706-450C-8026-A42A8C1F08A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Blad1!$A$32</c15:sqref>
                        </c15:formulaRef>
                      </c:ext>
                    </c:extLst>
                    <c:strCache>
                      <c:ptCount val="1"/>
                      <c:pt idx="0">
                        <c:v>Arbetsställen</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Blad1!$B$29:$I$29</c15:sqref>
                        </c15:formulaRef>
                      </c:ext>
                    </c:extLst>
                    <c:numCache>
                      <c:formatCode>General</c:formatCode>
                      <c:ptCount val="8"/>
                      <c:pt idx="0">
                        <c:v>2013</c:v>
                      </c:pt>
                      <c:pt idx="1">
                        <c:v>2014</c:v>
                      </c:pt>
                      <c:pt idx="2">
                        <c:v>2015</c:v>
                      </c:pt>
                      <c:pt idx="3">
                        <c:v>2016</c:v>
                      </c:pt>
                      <c:pt idx="4">
                        <c:v>2017</c:v>
                      </c:pt>
                      <c:pt idx="5">
                        <c:v>2018</c:v>
                      </c:pt>
                      <c:pt idx="6">
                        <c:v>2019</c:v>
                      </c:pt>
                      <c:pt idx="7">
                        <c:v>2020</c:v>
                      </c:pt>
                    </c:numCache>
                  </c:numRef>
                </c:cat>
                <c:val>
                  <c:numRef>
                    <c:extLst xmlns:c15="http://schemas.microsoft.com/office/drawing/2012/chart">
                      <c:ext xmlns:c15="http://schemas.microsoft.com/office/drawing/2012/chart" uri="{02D57815-91ED-43cb-92C2-25804820EDAC}">
                        <c15:formulaRef>
                          <c15:sqref>Blad1!$B$32:$I$32</c15:sqref>
                        </c15:formulaRef>
                      </c:ext>
                    </c:extLst>
                    <c:numCache>
                      <c:formatCode>0</c:formatCode>
                      <c:ptCount val="8"/>
                      <c:pt idx="0">
                        <c:v>100</c:v>
                      </c:pt>
                      <c:pt idx="1">
                        <c:v>101.36876006441224</c:v>
                      </c:pt>
                      <c:pt idx="2">
                        <c:v>100.1610305958132</c:v>
                      </c:pt>
                      <c:pt idx="3">
                        <c:v>103.54267310789049</c:v>
                      </c:pt>
                      <c:pt idx="4">
                        <c:v>102.97906602254427</c:v>
                      </c:pt>
                      <c:pt idx="5">
                        <c:v>102.97906602254427</c:v>
                      </c:pt>
                      <c:pt idx="6">
                        <c:v>106.5217391304348</c:v>
                      </c:pt>
                      <c:pt idx="7">
                        <c:v>110.14492753623189</c:v>
                      </c:pt>
                    </c:numCache>
                  </c:numRef>
                </c:val>
                <c:smooth val="0"/>
                <c:extLst xmlns:c15="http://schemas.microsoft.com/office/drawing/2012/chart">
                  <c:ext xmlns:c16="http://schemas.microsoft.com/office/drawing/2014/chart" uri="{C3380CC4-5D6E-409C-BE32-E72D297353CC}">
                    <c16:uniqueId val="{00000007-1706-450C-8026-A42A8C1F08A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Blad1!$A$33</c15:sqref>
                        </c15:formulaRef>
                      </c:ext>
                    </c:extLst>
                    <c:strCache>
                      <c:ptCount val="1"/>
                      <c:pt idx="0">
                        <c:v>Arbetsställen</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Blad1!$B$29:$I$29</c15:sqref>
                        </c15:formulaRef>
                      </c:ext>
                    </c:extLst>
                    <c:numCache>
                      <c:formatCode>General</c:formatCode>
                      <c:ptCount val="8"/>
                      <c:pt idx="0">
                        <c:v>2013</c:v>
                      </c:pt>
                      <c:pt idx="1">
                        <c:v>2014</c:v>
                      </c:pt>
                      <c:pt idx="2">
                        <c:v>2015</c:v>
                      </c:pt>
                      <c:pt idx="3">
                        <c:v>2016</c:v>
                      </c:pt>
                      <c:pt idx="4">
                        <c:v>2017</c:v>
                      </c:pt>
                      <c:pt idx="5">
                        <c:v>2018</c:v>
                      </c:pt>
                      <c:pt idx="6">
                        <c:v>2019</c:v>
                      </c:pt>
                      <c:pt idx="7">
                        <c:v>2020</c:v>
                      </c:pt>
                    </c:numCache>
                  </c:numRef>
                </c:cat>
                <c:val>
                  <c:numRef>
                    <c:extLst xmlns:c15="http://schemas.microsoft.com/office/drawing/2012/chart">
                      <c:ext xmlns:c15="http://schemas.microsoft.com/office/drawing/2012/chart" uri="{02D57815-91ED-43cb-92C2-25804820EDAC}">
                        <c15:formulaRef>
                          <c15:sqref>Blad1!$B$33:$I$33</c15:sqref>
                        </c15:formulaRef>
                      </c:ext>
                    </c:extLst>
                    <c:numCache>
                      <c:formatCode>0</c:formatCode>
                      <c:ptCount val="8"/>
                      <c:pt idx="0">
                        <c:v>100</c:v>
                      </c:pt>
                      <c:pt idx="1">
                        <c:v>97.002724795640333</c:v>
                      </c:pt>
                      <c:pt idx="2">
                        <c:v>94.822888283378745</c:v>
                      </c:pt>
                      <c:pt idx="3">
                        <c:v>94.550408719346052</c:v>
                      </c:pt>
                      <c:pt idx="4">
                        <c:v>101.08991825613079</c:v>
                      </c:pt>
                      <c:pt idx="5">
                        <c:v>113.89645776566756</c:v>
                      </c:pt>
                      <c:pt idx="6">
                        <c:v>109.80926430517709</c:v>
                      </c:pt>
                      <c:pt idx="7">
                        <c:v>112.26158038147138</c:v>
                      </c:pt>
                    </c:numCache>
                  </c:numRef>
                </c:val>
                <c:smooth val="0"/>
                <c:extLst xmlns:c15="http://schemas.microsoft.com/office/drawing/2012/chart">
                  <c:ext xmlns:c16="http://schemas.microsoft.com/office/drawing/2014/chart" uri="{C3380CC4-5D6E-409C-BE32-E72D297353CC}">
                    <c16:uniqueId val="{00000008-1706-450C-8026-A42A8C1F08A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Blad1!$A$34</c15:sqref>
                        </c15:formulaRef>
                      </c:ext>
                    </c:extLst>
                    <c:strCache>
                      <c:ptCount val="1"/>
                      <c:pt idx="0">
                        <c:v>Anställda</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Blad1!$B$29:$I$29</c15:sqref>
                        </c15:formulaRef>
                      </c:ext>
                    </c:extLst>
                    <c:numCache>
                      <c:formatCode>General</c:formatCode>
                      <c:ptCount val="8"/>
                      <c:pt idx="0">
                        <c:v>2013</c:v>
                      </c:pt>
                      <c:pt idx="1">
                        <c:v>2014</c:v>
                      </c:pt>
                      <c:pt idx="2">
                        <c:v>2015</c:v>
                      </c:pt>
                      <c:pt idx="3">
                        <c:v>2016</c:v>
                      </c:pt>
                      <c:pt idx="4">
                        <c:v>2017</c:v>
                      </c:pt>
                      <c:pt idx="5">
                        <c:v>2018</c:v>
                      </c:pt>
                      <c:pt idx="6">
                        <c:v>2019</c:v>
                      </c:pt>
                      <c:pt idx="7">
                        <c:v>2020</c:v>
                      </c:pt>
                    </c:numCache>
                  </c:numRef>
                </c:cat>
                <c:val>
                  <c:numRef>
                    <c:extLst xmlns:c15="http://schemas.microsoft.com/office/drawing/2012/chart">
                      <c:ext xmlns:c15="http://schemas.microsoft.com/office/drawing/2012/chart" uri="{02D57815-91ED-43cb-92C2-25804820EDAC}">
                        <c15:formulaRef>
                          <c15:sqref>Blad1!$B$34:$I$34</c15:sqref>
                        </c15:formulaRef>
                      </c:ext>
                    </c:extLst>
                    <c:numCache>
                      <c:formatCode>0</c:formatCode>
                      <c:ptCount val="8"/>
                      <c:pt idx="0">
                        <c:v>100</c:v>
                      </c:pt>
                      <c:pt idx="1">
                        <c:v>106.41421542970795</c:v>
                      </c:pt>
                      <c:pt idx="2">
                        <c:v>103.86004396524653</c:v>
                      </c:pt>
                      <c:pt idx="3">
                        <c:v>104.66869046372867</c:v>
                      </c:pt>
                      <c:pt idx="4">
                        <c:v>106.86433581074009</c:v>
                      </c:pt>
                      <c:pt idx="5">
                        <c:v>105.09525803412541</c:v>
                      </c:pt>
                      <c:pt idx="6">
                        <c:v>108.47639484978542</c:v>
                      </c:pt>
                      <c:pt idx="7">
                        <c:v>105.75997068983565</c:v>
                      </c:pt>
                    </c:numCache>
                  </c:numRef>
                </c:val>
                <c:smooth val="0"/>
                <c:extLst xmlns:c15="http://schemas.microsoft.com/office/drawing/2012/chart">
                  <c:ext xmlns:c16="http://schemas.microsoft.com/office/drawing/2014/chart" uri="{C3380CC4-5D6E-409C-BE32-E72D297353CC}">
                    <c16:uniqueId val="{00000009-1706-450C-8026-A42A8C1F08A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Blad1!$A$36</c15:sqref>
                        </c15:formulaRef>
                      </c:ext>
                    </c:extLst>
                    <c:strCache>
                      <c:ptCount val="1"/>
                      <c:pt idx="0">
                        <c:v>Anställda</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Blad1!$B$29:$I$29</c15:sqref>
                        </c15:formulaRef>
                      </c:ext>
                    </c:extLst>
                    <c:numCache>
                      <c:formatCode>General</c:formatCode>
                      <c:ptCount val="8"/>
                      <c:pt idx="0">
                        <c:v>2013</c:v>
                      </c:pt>
                      <c:pt idx="1">
                        <c:v>2014</c:v>
                      </c:pt>
                      <c:pt idx="2">
                        <c:v>2015</c:v>
                      </c:pt>
                      <c:pt idx="3">
                        <c:v>2016</c:v>
                      </c:pt>
                      <c:pt idx="4">
                        <c:v>2017</c:v>
                      </c:pt>
                      <c:pt idx="5">
                        <c:v>2018</c:v>
                      </c:pt>
                      <c:pt idx="6">
                        <c:v>2019</c:v>
                      </c:pt>
                      <c:pt idx="7">
                        <c:v>2020</c:v>
                      </c:pt>
                    </c:numCache>
                  </c:numRef>
                </c:cat>
                <c:val>
                  <c:numRef>
                    <c:extLst xmlns:c15="http://schemas.microsoft.com/office/drawing/2012/chart">
                      <c:ext xmlns:c15="http://schemas.microsoft.com/office/drawing/2012/chart" uri="{02D57815-91ED-43cb-92C2-25804820EDAC}">
                        <c15:formulaRef>
                          <c15:sqref>Blad1!$B$36:$I$36</c15:sqref>
                        </c15:formulaRef>
                      </c:ext>
                    </c:extLst>
                    <c:numCache>
                      <c:formatCode>0</c:formatCode>
                      <c:ptCount val="8"/>
                      <c:pt idx="0">
                        <c:v>100</c:v>
                      </c:pt>
                      <c:pt idx="1">
                        <c:v>99.065628476084527</c:v>
                      </c:pt>
                      <c:pt idx="2">
                        <c:v>97.107897664071189</c:v>
                      </c:pt>
                      <c:pt idx="3">
                        <c:v>99.74416017797553</c:v>
                      </c:pt>
                      <c:pt idx="4">
                        <c:v>99.655172413793096</c:v>
                      </c:pt>
                      <c:pt idx="5">
                        <c:v>98.220244716351502</c:v>
                      </c:pt>
                      <c:pt idx="6">
                        <c:v>97.686318131256954</c:v>
                      </c:pt>
                      <c:pt idx="7">
                        <c:v>98.309232480533922</c:v>
                      </c:pt>
                    </c:numCache>
                  </c:numRef>
                </c:val>
                <c:smooth val="0"/>
                <c:extLst xmlns:c15="http://schemas.microsoft.com/office/drawing/2012/chart">
                  <c:ext xmlns:c16="http://schemas.microsoft.com/office/drawing/2014/chart" uri="{C3380CC4-5D6E-409C-BE32-E72D297353CC}">
                    <c16:uniqueId val="{0000000A-1706-450C-8026-A42A8C1F08A0}"/>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Blad1!$A$37</c15:sqref>
                        </c15:formulaRef>
                      </c:ext>
                    </c:extLst>
                    <c:strCache>
                      <c:ptCount val="1"/>
                      <c:pt idx="0">
                        <c:v>Anställda</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Blad1!$B$29:$I$29</c15:sqref>
                        </c15:formulaRef>
                      </c:ext>
                    </c:extLst>
                    <c:numCache>
                      <c:formatCode>General</c:formatCode>
                      <c:ptCount val="8"/>
                      <c:pt idx="0">
                        <c:v>2013</c:v>
                      </c:pt>
                      <c:pt idx="1">
                        <c:v>2014</c:v>
                      </c:pt>
                      <c:pt idx="2">
                        <c:v>2015</c:v>
                      </c:pt>
                      <c:pt idx="3">
                        <c:v>2016</c:v>
                      </c:pt>
                      <c:pt idx="4">
                        <c:v>2017</c:v>
                      </c:pt>
                      <c:pt idx="5">
                        <c:v>2018</c:v>
                      </c:pt>
                      <c:pt idx="6">
                        <c:v>2019</c:v>
                      </c:pt>
                      <c:pt idx="7">
                        <c:v>2020</c:v>
                      </c:pt>
                    </c:numCache>
                  </c:numRef>
                </c:cat>
                <c:val>
                  <c:numRef>
                    <c:extLst xmlns:c15="http://schemas.microsoft.com/office/drawing/2012/chart">
                      <c:ext xmlns:c15="http://schemas.microsoft.com/office/drawing/2012/chart" uri="{02D57815-91ED-43cb-92C2-25804820EDAC}">
                        <c15:formulaRef>
                          <c15:sqref>Blad1!$B$37:$I$37</c15:sqref>
                        </c15:formulaRef>
                      </c:ext>
                    </c:extLst>
                    <c:numCache>
                      <c:formatCode>0</c:formatCode>
                      <c:ptCount val="8"/>
                      <c:pt idx="0">
                        <c:v>100</c:v>
                      </c:pt>
                      <c:pt idx="1">
                        <c:v>101.42032845095427</c:v>
                      </c:pt>
                      <c:pt idx="2">
                        <c:v>108.16688859298714</c:v>
                      </c:pt>
                      <c:pt idx="3">
                        <c:v>106.21393697292498</c:v>
                      </c:pt>
                      <c:pt idx="4">
                        <c:v>105.01553484243232</c:v>
                      </c:pt>
                      <c:pt idx="5">
                        <c:v>99.955614735907687</c:v>
                      </c:pt>
                      <c:pt idx="6">
                        <c:v>98.313359964491781</c:v>
                      </c:pt>
                      <c:pt idx="7">
                        <c:v>93.297825122059479</c:v>
                      </c:pt>
                    </c:numCache>
                  </c:numRef>
                </c:val>
                <c:smooth val="0"/>
                <c:extLst xmlns:c15="http://schemas.microsoft.com/office/drawing/2012/chart">
                  <c:ext xmlns:c16="http://schemas.microsoft.com/office/drawing/2014/chart" uri="{C3380CC4-5D6E-409C-BE32-E72D297353CC}">
                    <c16:uniqueId val="{0000000B-1706-450C-8026-A42A8C1F08A0}"/>
                  </c:ext>
                </c:extLst>
              </c15:ser>
            </c15:filteredLineSeries>
          </c:ext>
        </c:extLst>
      </c:lineChart>
      <c:catAx>
        <c:axId val="58356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583553096"/>
        <c:crosses val="autoZero"/>
        <c:auto val="1"/>
        <c:lblAlgn val="ctr"/>
        <c:lblOffset val="100"/>
        <c:noMultiLvlLbl val="0"/>
      </c:catAx>
      <c:valAx>
        <c:axId val="583553096"/>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583560968"/>
        <c:crosses val="autoZero"/>
        <c:crossBetween val="between"/>
      </c:valAx>
      <c:spPr>
        <a:noFill/>
        <a:ln>
          <a:noFill/>
        </a:ln>
        <a:effectLst/>
      </c:spPr>
    </c:plotArea>
    <c:legend>
      <c:legendPos val="l"/>
      <c:layout>
        <c:manualLayout>
          <c:xMode val="edge"/>
          <c:yMode val="edge"/>
          <c:x val="5.4955332216638751E-2"/>
          <c:y val="0.10381336805555555"/>
          <c:w val="0.15206700167504186"/>
          <c:h val="0.18603645833333335"/>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'Diagram tillväxt 2018'!$B$4</c:f>
              <c:strCache>
                <c:ptCount val="1"/>
                <c:pt idx="0">
                  <c:v>0 - Hela staden</c:v>
                </c:pt>
              </c:strCache>
            </c:strRef>
          </c:tx>
          <c:spPr>
            <a:solidFill>
              <a:schemeClr val="accent5"/>
            </a:solidFill>
            <a:ln>
              <a:noFill/>
            </a:ln>
            <a:effectLst/>
          </c:spPr>
          <c:invertIfNegative val="0"/>
          <c:dLbls>
            <c:dLbl>
              <c:idx val="0"/>
              <c:tx>
                <c:rich>
                  <a:bodyPr/>
                  <a:lstStyle/>
                  <a:p>
                    <a:fld id="{420DB71D-97EA-41BC-9710-E285545E376E}" type="CELLRANGE">
                      <a:rPr lang="en-US"/>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E02-44EE-BD40-6F76A61B145F}"/>
                </c:ext>
              </c:extLst>
            </c:dLbl>
            <c:dLbl>
              <c:idx val="1"/>
              <c:tx>
                <c:rich>
                  <a:bodyPr/>
                  <a:lstStyle/>
                  <a:p>
                    <a:fld id="{1A6366CC-B56E-4BBC-95CC-A586E54B23FE}"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E02-44EE-BD40-6F76A61B145F}"/>
                </c:ext>
              </c:extLst>
            </c:dLbl>
            <c:dLbl>
              <c:idx val="2"/>
              <c:tx>
                <c:rich>
                  <a:bodyPr/>
                  <a:lstStyle/>
                  <a:p>
                    <a:fld id="{C5D6ECBD-8639-4A13-8401-31E1DB5F4543}"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E02-44EE-BD40-6F76A61B145F}"/>
                </c:ext>
              </c:extLst>
            </c:dLbl>
            <c:dLbl>
              <c:idx val="3"/>
              <c:tx>
                <c:rich>
                  <a:bodyPr/>
                  <a:lstStyle/>
                  <a:p>
                    <a:fld id="{B58CB4D7-6825-40B6-B56A-E6B6EED21499}"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E02-44EE-BD40-6F76A61B145F}"/>
                </c:ext>
              </c:extLst>
            </c:dLbl>
            <c:dLbl>
              <c:idx val="4"/>
              <c:tx>
                <c:rich>
                  <a:bodyPr/>
                  <a:lstStyle/>
                  <a:p>
                    <a:fld id="{0FD7EAC2-DB08-4B4C-B540-766ABFD132E4}"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E02-44EE-BD40-6F76A61B145F}"/>
                </c:ext>
              </c:extLst>
            </c:dLbl>
            <c:dLbl>
              <c:idx val="5"/>
              <c:tx>
                <c:rich>
                  <a:bodyPr/>
                  <a:lstStyle/>
                  <a:p>
                    <a:fld id="{97805495-3466-4815-9033-4E8BC8C15250}"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E02-44EE-BD40-6F76A61B145F}"/>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sv-SE"/>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'Diagram tillväxt 2018'!$A$43:$A$48</c:f>
              <c:strCache>
                <c:ptCount val="6"/>
                <c:pt idx="0">
                  <c:v>Byggverksamhet</c:v>
                </c:pt>
                <c:pt idx="1">
                  <c:v>Transport och magasinering</c:v>
                </c:pt>
                <c:pt idx="2">
                  <c:v>Öppna sociala insatser</c:v>
                </c:pt>
                <c:pt idx="3">
                  <c:v>Arbetsförmedling och bemanningsföretag</c:v>
                </c:pt>
                <c:pt idx="4">
                  <c:v>Utbildning</c:v>
                </c:pt>
                <c:pt idx="5">
                  <c:v>Vård och omsorg med boende</c:v>
                </c:pt>
              </c:strCache>
            </c:strRef>
          </c:cat>
          <c:val>
            <c:numRef>
              <c:f>'Diagram tillväxt 2018'!$B$43:$B$48</c:f>
              <c:numCache>
                <c:formatCode>0%</c:formatCode>
                <c:ptCount val="6"/>
                <c:pt idx="0">
                  <c:v>1.3385826771653542</c:v>
                </c:pt>
                <c:pt idx="1">
                  <c:v>0.8</c:v>
                </c:pt>
                <c:pt idx="2">
                  <c:v>0.79734219269102979</c:v>
                </c:pt>
                <c:pt idx="3">
                  <c:v>0.66666666666666674</c:v>
                </c:pt>
                <c:pt idx="4">
                  <c:v>0.56130790190735702</c:v>
                </c:pt>
                <c:pt idx="5">
                  <c:v>0.43181818181818188</c:v>
                </c:pt>
              </c:numCache>
            </c:numRef>
          </c:val>
          <c:extLst>
            <c:ext xmlns:c15="http://schemas.microsoft.com/office/drawing/2012/chart" uri="{02D57815-91ED-43cb-92C2-25804820EDAC}">
              <c15:datalabelsRange>
                <c15:f>'Diagram tillväxt 2018'!$E$43:$E$48</c15:f>
                <c15:dlblRangeCache>
                  <c:ptCount val="6"/>
                  <c:pt idx="0">
                    <c:v>170</c:v>
                  </c:pt>
                  <c:pt idx="1">
                    <c:v>308</c:v>
                  </c:pt>
                  <c:pt idx="2">
                    <c:v>240</c:v>
                  </c:pt>
                  <c:pt idx="3">
                    <c:v>88</c:v>
                  </c:pt>
                  <c:pt idx="4">
                    <c:v>206</c:v>
                  </c:pt>
                  <c:pt idx="5">
                    <c:v>114</c:v>
                  </c:pt>
                </c15:dlblRangeCache>
              </c15:datalabelsRange>
            </c:ext>
            <c:ext xmlns:c16="http://schemas.microsoft.com/office/drawing/2014/chart" uri="{C3380CC4-5D6E-409C-BE32-E72D297353CC}">
              <c16:uniqueId val="{00000006-5E02-44EE-BD40-6F76A61B145F}"/>
            </c:ext>
          </c:extLst>
        </c:ser>
        <c:dLbls>
          <c:showLegendKey val="0"/>
          <c:showVal val="0"/>
          <c:showCatName val="0"/>
          <c:showSerName val="0"/>
          <c:showPercent val="0"/>
          <c:showBubbleSize val="0"/>
        </c:dLbls>
        <c:gapWidth val="219"/>
        <c:axId val="163671024"/>
        <c:axId val="222647032"/>
      </c:barChart>
      <c:catAx>
        <c:axId val="163671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sv-SE"/>
          </a:p>
        </c:txPr>
        <c:crossAx val="222647032"/>
        <c:crosses val="autoZero"/>
        <c:auto val="1"/>
        <c:lblAlgn val="ctr"/>
        <c:lblOffset val="100"/>
        <c:noMultiLvlLbl val="0"/>
      </c:catAx>
      <c:valAx>
        <c:axId val="2226470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r>
                  <a:rPr lang="sv-SE"/>
                  <a:t>Procent</a:t>
                </a:r>
              </a:p>
            </c:rich>
          </c:tx>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sv-SE"/>
          </a:p>
        </c:txPr>
        <c:crossAx val="1636710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sv-SE"/>
          </a:p>
          <a:p>
            <a:pPr>
              <a:defRPr/>
            </a:pPr>
            <a:r>
              <a:rPr lang="sv-SE"/>
              <a:t>Absoluta tal och index</a:t>
            </a:r>
            <a:br>
              <a:rPr lang="sv-SE"/>
            </a:br>
            <a:r>
              <a:rPr lang="sv-SE"/>
              <a:t>SCB 2020</a:t>
            </a:r>
          </a:p>
        </c:rich>
      </c:tx>
      <c:layout>
        <c:manualLayout>
          <c:xMode val="edge"/>
          <c:yMode val="edge"/>
          <c:x val="0.38968358121901431"/>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488829782564805"/>
          <c:y val="0.16551149198910561"/>
          <c:w val="0.73514672706045525"/>
          <c:h val="0.68922308295711254"/>
        </c:manualLayout>
      </c:layout>
      <c:barChart>
        <c:barDir val="col"/>
        <c:grouping val="clustered"/>
        <c:varyColors val="0"/>
        <c:ser>
          <c:idx val="2"/>
          <c:order val="1"/>
          <c:tx>
            <c:strRef>
              <c:f>'000004LG'!$C$4</c:f>
              <c:strCache>
                <c:ptCount val="1"/>
                <c:pt idx="0">
                  <c:v>Stockholms län</c:v>
                </c:pt>
              </c:strCache>
            </c:strRef>
          </c:tx>
          <c:spPr>
            <a:solidFill>
              <a:schemeClr val="accent3"/>
            </a:solidFill>
            <a:ln>
              <a:noFill/>
            </a:ln>
            <a:effectLst/>
          </c:spPr>
          <c:invertIfNegative val="0"/>
          <c:cat>
            <c:numRef>
              <c:f>'000004LG'!$A$5:$A$55</c:f>
              <c:numCache>
                <c:formatCode>General</c:formatCode>
                <c:ptCount val="6"/>
                <c:pt idx="0">
                  <c:v>2020</c:v>
                </c:pt>
                <c:pt idx="1">
                  <c:v>2030</c:v>
                </c:pt>
                <c:pt idx="2">
                  <c:v>2040</c:v>
                </c:pt>
                <c:pt idx="3">
                  <c:v>2050</c:v>
                </c:pt>
                <c:pt idx="4">
                  <c:v>2060</c:v>
                </c:pt>
                <c:pt idx="5">
                  <c:v>2070</c:v>
                </c:pt>
              </c:numCache>
            </c:numRef>
          </c:cat>
          <c:val>
            <c:numRef>
              <c:f>'000004LG'!$C$5:$C$55</c:f>
              <c:numCache>
                <c:formatCode>_-* #\ ##0_-;\-* #\ ##0_-;_-* "-"??_-;_-@_-</c:formatCode>
                <c:ptCount val="6"/>
                <c:pt idx="0">
                  <c:v>2408385</c:v>
                </c:pt>
                <c:pt idx="1">
                  <c:v>2634288</c:v>
                </c:pt>
                <c:pt idx="2">
                  <c:v>2770009</c:v>
                </c:pt>
                <c:pt idx="3">
                  <c:v>2875140</c:v>
                </c:pt>
                <c:pt idx="4">
                  <c:v>2956051</c:v>
                </c:pt>
                <c:pt idx="5">
                  <c:v>3027292</c:v>
                </c:pt>
              </c:numCache>
            </c:numRef>
          </c:val>
          <c:extLst>
            <c:ext xmlns:c16="http://schemas.microsoft.com/office/drawing/2014/chart" uri="{C3380CC4-5D6E-409C-BE32-E72D297353CC}">
              <c16:uniqueId val="{00000000-ADAA-456A-8F3B-8F6834B8EDC8}"/>
            </c:ext>
          </c:extLst>
        </c:ser>
        <c:ser>
          <c:idx val="3"/>
          <c:order val="2"/>
          <c:tx>
            <c:strRef>
              <c:f>'000004LG'!$D$4</c:f>
              <c:strCache>
                <c:ptCount val="1"/>
                <c:pt idx="0">
                  <c:v>Stockholms stad</c:v>
                </c:pt>
              </c:strCache>
            </c:strRef>
          </c:tx>
          <c:spPr>
            <a:solidFill>
              <a:schemeClr val="tx2"/>
            </a:solidFill>
            <a:ln>
              <a:solidFill>
                <a:schemeClr val="tx2"/>
              </a:solidFill>
            </a:ln>
            <a:effectLst/>
          </c:spPr>
          <c:invertIfNegative val="0"/>
          <c:cat>
            <c:numRef>
              <c:f>'000004LG'!$A$5:$A$55</c:f>
              <c:numCache>
                <c:formatCode>General</c:formatCode>
                <c:ptCount val="6"/>
                <c:pt idx="0">
                  <c:v>2020</c:v>
                </c:pt>
                <c:pt idx="1">
                  <c:v>2030</c:v>
                </c:pt>
                <c:pt idx="2">
                  <c:v>2040</c:v>
                </c:pt>
                <c:pt idx="3">
                  <c:v>2050</c:v>
                </c:pt>
                <c:pt idx="4">
                  <c:v>2060</c:v>
                </c:pt>
                <c:pt idx="5">
                  <c:v>2070</c:v>
                </c:pt>
              </c:numCache>
            </c:numRef>
          </c:cat>
          <c:val>
            <c:numRef>
              <c:f>'000004LG'!$D$5:$D$55</c:f>
              <c:numCache>
                <c:formatCode>_-* #\ ##0_-;\-* #\ ##0_-;_-* "-"??_-;_-@_-</c:formatCode>
                <c:ptCount val="6"/>
                <c:pt idx="0">
                  <c:v>987112</c:v>
                </c:pt>
                <c:pt idx="1">
                  <c:v>1088430</c:v>
                </c:pt>
                <c:pt idx="2">
                  <c:v>1164011</c:v>
                </c:pt>
                <c:pt idx="3">
                  <c:v>1227981</c:v>
                </c:pt>
                <c:pt idx="4">
                  <c:v>1283761</c:v>
                </c:pt>
                <c:pt idx="5">
                  <c:v>1336544</c:v>
                </c:pt>
              </c:numCache>
            </c:numRef>
          </c:val>
          <c:extLst>
            <c:ext xmlns:c16="http://schemas.microsoft.com/office/drawing/2014/chart" uri="{C3380CC4-5D6E-409C-BE32-E72D297353CC}">
              <c16:uniqueId val="{00000001-ADAA-456A-8F3B-8F6834B8EDC8}"/>
            </c:ext>
          </c:extLst>
        </c:ser>
        <c:dLbls>
          <c:showLegendKey val="0"/>
          <c:showVal val="0"/>
          <c:showCatName val="0"/>
          <c:showSerName val="0"/>
          <c:showPercent val="0"/>
          <c:showBubbleSize val="0"/>
        </c:dLbls>
        <c:gapWidth val="219"/>
        <c:overlap val="-27"/>
        <c:axId val="663359536"/>
        <c:axId val="663359864"/>
        <c:extLst>
          <c:ext xmlns:c15="http://schemas.microsoft.com/office/drawing/2012/chart" uri="{02D57815-91ED-43cb-92C2-25804820EDAC}">
            <c15:filteredBarSeries>
              <c15:ser>
                <c:idx val="1"/>
                <c:order val="0"/>
                <c:tx>
                  <c:strRef>
                    <c:extLst>
                      <c:ext uri="{02D57815-91ED-43cb-92C2-25804820EDAC}">
                        <c15:formulaRef>
                          <c15:sqref>'000004LG'!$B$4</c15:sqref>
                        </c15:formulaRef>
                      </c:ext>
                    </c:extLst>
                    <c:strCache>
                      <c:ptCount val="1"/>
                      <c:pt idx="0">
                        <c:v>Stockholm, Uppsala, Södermanlands län</c:v>
                      </c:pt>
                    </c:strCache>
                  </c:strRef>
                </c:tx>
                <c:spPr>
                  <a:solidFill>
                    <a:schemeClr val="accent2"/>
                  </a:solidFill>
                  <a:ln>
                    <a:noFill/>
                  </a:ln>
                  <a:effectLst/>
                </c:spPr>
                <c:invertIfNegative val="0"/>
                <c:cat>
                  <c:numRef>
                    <c:extLst>
                      <c:ext uri="{02D57815-91ED-43cb-92C2-25804820EDAC}">
                        <c15:formulaRef>
                          <c15:sqref>'000004LG'!$A$5:$A$55</c15:sqref>
                        </c15:formulaRef>
                      </c:ext>
                    </c:extLst>
                    <c:numCache>
                      <c:formatCode>General</c:formatCode>
                      <c:ptCount val="6"/>
                      <c:pt idx="0">
                        <c:v>2020</c:v>
                      </c:pt>
                      <c:pt idx="1">
                        <c:v>2030</c:v>
                      </c:pt>
                      <c:pt idx="2">
                        <c:v>2040</c:v>
                      </c:pt>
                      <c:pt idx="3">
                        <c:v>2050</c:v>
                      </c:pt>
                      <c:pt idx="4">
                        <c:v>2060</c:v>
                      </c:pt>
                      <c:pt idx="5">
                        <c:v>2070</c:v>
                      </c:pt>
                    </c:numCache>
                  </c:numRef>
                </c:cat>
                <c:val>
                  <c:numRef>
                    <c:extLst>
                      <c:ext uri="{02D57815-91ED-43cb-92C2-25804820EDAC}">
                        <c15:formulaRef>
                          <c15:sqref>'000004LG'!$B$5:$B$55</c15:sqref>
                        </c15:formulaRef>
                      </c:ext>
                    </c:extLst>
                    <c:numCache>
                      <c:formatCode>_-* #\ ##0_-;\-* #\ ##0_-;_-* "-"??_-;_-@_-</c:formatCode>
                      <c:ptCount val="6"/>
                      <c:pt idx="0">
                        <c:v>3097649</c:v>
                      </c:pt>
                      <c:pt idx="1">
                        <c:v>3390842</c:v>
                      </c:pt>
                      <c:pt idx="2">
                        <c:v>3571932</c:v>
                      </c:pt>
                      <c:pt idx="3">
                        <c:v>3716636</c:v>
                      </c:pt>
                      <c:pt idx="4">
                        <c:v>3834595</c:v>
                      </c:pt>
                      <c:pt idx="5">
                        <c:v>3943557</c:v>
                      </c:pt>
                    </c:numCache>
                  </c:numRef>
                </c:val>
                <c:extLst>
                  <c:ext xmlns:c16="http://schemas.microsoft.com/office/drawing/2014/chart" uri="{C3380CC4-5D6E-409C-BE32-E72D297353CC}">
                    <c16:uniqueId val="{00000004-ADAA-456A-8F3B-8F6834B8EDC8}"/>
                  </c:ext>
                </c:extLst>
              </c15:ser>
            </c15:filteredBarSeries>
          </c:ext>
        </c:extLst>
      </c:barChart>
      <c:lineChart>
        <c:grouping val="standard"/>
        <c:varyColors val="0"/>
        <c:ser>
          <c:idx val="6"/>
          <c:order val="4"/>
          <c:tx>
            <c:strRef>
              <c:f>'000004LG'!$G$4</c:f>
              <c:strCache>
                <c:ptCount val="1"/>
                <c:pt idx="0">
                  <c:v>Stockholms län</c:v>
                </c:pt>
              </c:strCache>
            </c:strRef>
          </c:tx>
          <c:spPr>
            <a:ln w="28575" cap="rnd">
              <a:solidFill>
                <a:schemeClr val="accent3">
                  <a:lumMod val="75000"/>
                </a:schemeClr>
              </a:solidFill>
              <a:round/>
            </a:ln>
            <a:effectLst/>
          </c:spPr>
          <c:marker>
            <c:symbol val="none"/>
          </c:marker>
          <c:cat>
            <c:strLit>
              <c:ptCount val="6"/>
              <c:pt idx="0">
                <c:v>100,0%</c:v>
              </c:pt>
              <c:pt idx="1">
                <c:v>1100,0%</c:v>
              </c:pt>
              <c:pt idx="2">
                <c:v>2100,0%</c:v>
              </c:pt>
              <c:pt idx="3">
                <c:v>3100,0%</c:v>
              </c:pt>
              <c:pt idx="4">
                <c:v>4100,0%</c:v>
              </c:pt>
              <c:pt idx="5">
                <c:v>5100,0%</c:v>
              </c:pt>
              <c:extLst>
                <c:ext xmlns:c15="http://schemas.microsoft.com/office/drawing/2012/chart" uri="{02D57815-91ED-43cb-92C2-25804820EDAC}">
                  <c15:autoCat val="1"/>
                </c:ext>
              </c:extLst>
            </c:strLit>
          </c:cat>
          <c:val>
            <c:numRef>
              <c:f>'000004LG'!$G$5:$G$55</c:f>
              <c:numCache>
                <c:formatCode>0.0%</c:formatCode>
                <c:ptCount val="6"/>
                <c:pt idx="0">
                  <c:v>0</c:v>
                </c:pt>
                <c:pt idx="1">
                  <c:v>9.3798541346171813E-2</c:v>
                </c:pt>
                <c:pt idx="2">
                  <c:v>0.15015207286210469</c:v>
                </c:pt>
                <c:pt idx="3">
                  <c:v>0.19380414676224939</c:v>
                </c:pt>
                <c:pt idx="4">
                  <c:v>0.2273996890032117</c:v>
                </c:pt>
                <c:pt idx="5">
                  <c:v>0.25698009246860448</c:v>
                </c:pt>
              </c:numCache>
            </c:numRef>
          </c:val>
          <c:smooth val="0"/>
          <c:extLst>
            <c:ext xmlns:c16="http://schemas.microsoft.com/office/drawing/2014/chart" uri="{C3380CC4-5D6E-409C-BE32-E72D297353CC}">
              <c16:uniqueId val="{00000002-ADAA-456A-8F3B-8F6834B8EDC8}"/>
            </c:ext>
          </c:extLst>
        </c:ser>
        <c:ser>
          <c:idx val="7"/>
          <c:order val="5"/>
          <c:tx>
            <c:strRef>
              <c:f>'000004LG'!$H$4</c:f>
              <c:strCache>
                <c:ptCount val="1"/>
                <c:pt idx="0">
                  <c:v>Stockholms stad</c:v>
                </c:pt>
              </c:strCache>
            </c:strRef>
          </c:tx>
          <c:spPr>
            <a:ln w="28575" cap="rnd">
              <a:solidFill>
                <a:schemeClr val="bg2">
                  <a:lumMod val="75000"/>
                </a:schemeClr>
              </a:solidFill>
              <a:round/>
            </a:ln>
            <a:effectLst/>
          </c:spPr>
          <c:marker>
            <c:symbol val="none"/>
          </c:marker>
          <c:cat>
            <c:strLit>
              <c:ptCount val="6"/>
              <c:pt idx="0">
                <c:v>100,0%</c:v>
              </c:pt>
              <c:pt idx="1">
                <c:v>1100,0%</c:v>
              </c:pt>
              <c:pt idx="2">
                <c:v>2100,0%</c:v>
              </c:pt>
              <c:pt idx="3">
                <c:v>3100,0%</c:v>
              </c:pt>
              <c:pt idx="4">
                <c:v>4100,0%</c:v>
              </c:pt>
              <c:pt idx="5">
                <c:v>5100,0%</c:v>
              </c:pt>
              <c:extLst>
                <c:ext xmlns:c15="http://schemas.microsoft.com/office/drawing/2012/chart" uri="{02D57815-91ED-43cb-92C2-25804820EDAC}">
                  <c15:autoCat val="1"/>
                </c:ext>
              </c:extLst>
            </c:strLit>
          </c:cat>
          <c:val>
            <c:numRef>
              <c:f>'000004LG'!$H$5:$H$55</c:f>
              <c:numCache>
                <c:formatCode>0.0%</c:formatCode>
                <c:ptCount val="6"/>
                <c:pt idx="0">
                  <c:v>0</c:v>
                </c:pt>
                <c:pt idx="1">
                  <c:v>0.10264083508254382</c:v>
                </c:pt>
                <c:pt idx="2">
                  <c:v>0.17920864096475375</c:v>
                </c:pt>
                <c:pt idx="3">
                  <c:v>0.24401385050531246</c:v>
                </c:pt>
                <c:pt idx="4">
                  <c:v>0.30052212920114435</c:v>
                </c:pt>
                <c:pt idx="5">
                  <c:v>0.35399427825819157</c:v>
                </c:pt>
              </c:numCache>
            </c:numRef>
          </c:val>
          <c:smooth val="0"/>
          <c:extLst>
            <c:ext xmlns:c16="http://schemas.microsoft.com/office/drawing/2014/chart" uri="{C3380CC4-5D6E-409C-BE32-E72D297353CC}">
              <c16:uniqueId val="{00000003-ADAA-456A-8F3B-8F6834B8EDC8}"/>
            </c:ext>
          </c:extLst>
        </c:ser>
        <c:dLbls>
          <c:showLegendKey val="0"/>
          <c:showVal val="0"/>
          <c:showCatName val="0"/>
          <c:showSerName val="0"/>
          <c:showPercent val="0"/>
          <c:showBubbleSize val="0"/>
        </c:dLbls>
        <c:marker val="1"/>
        <c:smooth val="0"/>
        <c:axId val="663339856"/>
        <c:axId val="663337560"/>
        <c:extLst>
          <c:ext xmlns:c15="http://schemas.microsoft.com/office/drawing/2012/chart" uri="{02D57815-91ED-43cb-92C2-25804820EDAC}">
            <c15:filteredLineSeries>
              <c15:ser>
                <c:idx val="5"/>
                <c:order val="3"/>
                <c:tx>
                  <c:strRef>
                    <c:extLst>
                      <c:ext uri="{02D57815-91ED-43cb-92C2-25804820EDAC}">
                        <c15:formulaRef>
                          <c15:sqref>'000004LG'!$F$4</c15:sqref>
                        </c15:formulaRef>
                      </c:ext>
                    </c:extLst>
                    <c:strCache>
                      <c:ptCount val="1"/>
                      <c:pt idx="0">
                        <c:v>Stockholm, Uppsala, Södermanlands län</c:v>
                      </c:pt>
                    </c:strCache>
                  </c:strRef>
                </c:tx>
                <c:spPr>
                  <a:ln w="28575" cap="rnd">
                    <a:solidFill>
                      <a:schemeClr val="accent2">
                        <a:lumMod val="75000"/>
                      </a:schemeClr>
                    </a:solidFill>
                    <a:round/>
                  </a:ln>
                  <a:effectLst/>
                </c:spPr>
                <c:marker>
                  <c:symbol val="none"/>
                </c:marker>
                <c:val>
                  <c:numRef>
                    <c:extLst>
                      <c:ext uri="{02D57815-91ED-43cb-92C2-25804820EDAC}">
                        <c15:formulaRef>
                          <c15:sqref>'000004LG'!$F$5:$F$55</c15:sqref>
                        </c15:formulaRef>
                      </c:ext>
                    </c:extLst>
                    <c:numCache>
                      <c:formatCode>0.0%</c:formatCode>
                      <c:ptCount val="6"/>
                      <c:pt idx="0">
                        <c:v>0</c:v>
                      </c:pt>
                      <c:pt idx="1">
                        <c:v>9.465016856332012E-2</c:v>
                      </c:pt>
                      <c:pt idx="2">
                        <c:v>0.15311063325767379</c:v>
                      </c:pt>
                      <c:pt idx="3">
                        <c:v>0.19982477033388871</c:v>
                      </c:pt>
                      <c:pt idx="4">
                        <c:v>0.23790494016591293</c:v>
                      </c:pt>
                      <c:pt idx="5">
                        <c:v>0.27308064922784991</c:v>
                      </c:pt>
                    </c:numCache>
                  </c:numRef>
                </c:val>
                <c:smooth val="0"/>
                <c:extLst>
                  <c:ext xmlns:c16="http://schemas.microsoft.com/office/drawing/2014/chart" uri="{C3380CC4-5D6E-409C-BE32-E72D297353CC}">
                    <c16:uniqueId val="{00000005-ADAA-456A-8F3B-8F6834B8EDC8}"/>
                  </c:ext>
                </c:extLst>
              </c15:ser>
            </c15:filteredLineSeries>
          </c:ext>
        </c:extLst>
      </c:lineChart>
      <c:catAx>
        <c:axId val="66335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663359864"/>
        <c:crosses val="autoZero"/>
        <c:auto val="1"/>
        <c:lblAlgn val="ctr"/>
        <c:lblOffset val="100"/>
        <c:tickLblSkip val="1"/>
        <c:noMultiLvlLbl val="0"/>
      </c:catAx>
      <c:valAx>
        <c:axId val="663359864"/>
        <c:scaling>
          <c:orientation val="minMax"/>
          <c:max val="3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a:t>Befolkning, absoluta tal (staplar)</a:t>
                </a:r>
              </a:p>
            </c:rich>
          </c:tx>
          <c:layout>
            <c:manualLayout>
              <c:xMode val="edge"/>
              <c:yMode val="edge"/>
              <c:x val="9.876365158934159E-3"/>
              <c:y val="0.2639110728736104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663359536"/>
        <c:crosses val="autoZero"/>
        <c:crossBetween val="between"/>
      </c:valAx>
      <c:valAx>
        <c:axId val="663337560"/>
        <c:scaling>
          <c:orientation val="minMax"/>
          <c:max val="0.4"/>
          <c:min val="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Befolkningsökning, procent (linjer)</a:t>
                </a:r>
              </a:p>
            </c:rich>
          </c:tx>
          <c:layout>
            <c:manualLayout>
              <c:xMode val="edge"/>
              <c:yMode val="edge"/>
              <c:x val="0.93901735695150368"/>
              <c:y val="0.1954641180541268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out"/>
        <c:minorTickMark val="in"/>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663339856"/>
        <c:crosses val="max"/>
        <c:crossBetween val="between"/>
        <c:majorUnit val="5.000000000000001E-2"/>
      </c:valAx>
      <c:catAx>
        <c:axId val="663339856"/>
        <c:scaling>
          <c:orientation val="minMax"/>
        </c:scaling>
        <c:delete val="1"/>
        <c:axPos val="b"/>
        <c:numFmt formatCode="General" sourceLinked="1"/>
        <c:majorTickMark val="out"/>
        <c:minorTickMark val="none"/>
        <c:tickLblPos val="nextTo"/>
        <c:crossAx val="663337560"/>
        <c:crosses val="autoZero"/>
        <c:auto val="1"/>
        <c:lblAlgn val="ctr"/>
        <c:lblOffset val="100"/>
        <c:noMultiLvlLbl val="0"/>
      </c:catAx>
      <c:spPr>
        <a:noFill/>
        <a:ln>
          <a:noFill/>
        </a:ln>
        <a:effectLst/>
      </c:spPr>
    </c:plotArea>
    <c:legend>
      <c:legendPos val="b"/>
      <c:layout>
        <c:manualLayout>
          <c:xMode val="edge"/>
          <c:yMode val="edge"/>
          <c:x val="0.12733543462163244"/>
          <c:y val="0.89357570659750618"/>
          <c:w val="0.74335950251417982"/>
          <c:h val="8.74219802643363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sv-SE" sz="1320" b="1" i="0" u="none" strike="noStrike" baseline="0" dirty="0">
                <a:effectLst/>
              </a:rPr>
              <a:t>Stockholms stad 2020-2070</a:t>
            </a:r>
            <a:br>
              <a:rPr lang="sv-SE" dirty="0"/>
            </a:br>
            <a:r>
              <a:rPr lang="sv-SE" dirty="0"/>
              <a:t>SCB 2020</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8.756173903491532E-2"/>
          <c:y val="0.12722517482683965"/>
          <c:w val="0.89700616032445812"/>
          <c:h val="0.74781209782486424"/>
        </c:manualLayout>
      </c:layout>
      <c:barChart>
        <c:barDir val="col"/>
        <c:grouping val="stacked"/>
        <c:varyColors val="0"/>
        <c:ser>
          <c:idx val="0"/>
          <c:order val="0"/>
          <c:tx>
            <c:strRef>
              <c:f>'[000004LG (2).xlsx]Blad2'!$I$56</c:f>
              <c:strCache>
                <c:ptCount val="1"/>
                <c:pt idx="0">
                  <c:v>Folkmängd 2020</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'[000004LG (2).xlsx]Blad2'!$J$55:$L$55</c:f>
              <c:strCache>
                <c:ptCount val="3"/>
                <c:pt idx="0">
                  <c:v>0-24</c:v>
                </c:pt>
                <c:pt idx="1">
                  <c:v>25-64</c:v>
                </c:pt>
                <c:pt idx="2">
                  <c:v>64-</c:v>
                </c:pt>
              </c:strCache>
            </c:strRef>
          </c:cat>
          <c:val>
            <c:numRef>
              <c:f>'[000004LG (2).xlsx]Blad2'!$J$56:$L$56</c:f>
              <c:numCache>
                <c:formatCode>_-* #\ ##0_-;\-* #\ ##0_-;_-* "-"??_-;_-@_-</c:formatCode>
                <c:ptCount val="3"/>
                <c:pt idx="0">
                  <c:v>267679</c:v>
                </c:pt>
                <c:pt idx="1">
                  <c:v>569682</c:v>
                </c:pt>
                <c:pt idx="2">
                  <c:v>149751</c:v>
                </c:pt>
              </c:numCache>
            </c:numRef>
          </c:val>
          <c:extLst>
            <c:ext xmlns:c16="http://schemas.microsoft.com/office/drawing/2014/chart" uri="{C3380CC4-5D6E-409C-BE32-E72D297353CC}">
              <c16:uniqueId val="{00000000-3BC5-4948-A6F0-8E0B1A7436D2}"/>
            </c:ext>
          </c:extLst>
        </c:ser>
        <c:ser>
          <c:idx val="1"/>
          <c:order val="1"/>
          <c:tx>
            <c:strRef>
              <c:f>'[000004LG (2).xlsx]Blad2'!$I$57</c:f>
              <c:strCache>
                <c:ptCount val="1"/>
                <c:pt idx="0">
                  <c:v>Befolkningsökning till 2030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'[000004LG (2).xlsx]Blad2'!$J$55:$L$55</c:f>
              <c:strCache>
                <c:ptCount val="3"/>
                <c:pt idx="0">
                  <c:v>0-24</c:v>
                </c:pt>
                <c:pt idx="1">
                  <c:v>25-64</c:v>
                </c:pt>
                <c:pt idx="2">
                  <c:v>64-</c:v>
                </c:pt>
              </c:strCache>
            </c:strRef>
          </c:cat>
          <c:val>
            <c:numRef>
              <c:f>'[000004LG (2).xlsx]Blad2'!$J$57:$L$57</c:f>
              <c:numCache>
                <c:formatCode>_-* #\ ##0_-;\-* #\ ##0_-;_-* "-"??_-;_-@_-</c:formatCode>
                <c:ptCount val="3"/>
                <c:pt idx="0">
                  <c:v>23074</c:v>
                </c:pt>
                <c:pt idx="1">
                  <c:v>37646</c:v>
                </c:pt>
                <c:pt idx="2">
                  <c:v>40598</c:v>
                </c:pt>
              </c:numCache>
            </c:numRef>
          </c:val>
          <c:extLst>
            <c:ext xmlns:c16="http://schemas.microsoft.com/office/drawing/2014/chart" uri="{C3380CC4-5D6E-409C-BE32-E72D297353CC}">
              <c16:uniqueId val="{00000001-3BC5-4948-A6F0-8E0B1A7436D2}"/>
            </c:ext>
          </c:extLst>
        </c:ser>
        <c:ser>
          <c:idx val="2"/>
          <c:order val="2"/>
          <c:tx>
            <c:strRef>
              <c:f>'[000004LG (2).xlsx]Blad2'!$I$58</c:f>
              <c:strCache>
                <c:ptCount val="1"/>
                <c:pt idx="0">
                  <c:v>Befolkningsökning 2030-2070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'[000004LG (2).xlsx]Blad2'!$J$55:$L$55</c:f>
              <c:strCache>
                <c:ptCount val="3"/>
                <c:pt idx="0">
                  <c:v>0-24</c:v>
                </c:pt>
                <c:pt idx="1">
                  <c:v>25-64</c:v>
                </c:pt>
                <c:pt idx="2">
                  <c:v>64-</c:v>
                </c:pt>
              </c:strCache>
            </c:strRef>
          </c:cat>
          <c:val>
            <c:numRef>
              <c:f>'[000004LG (2).xlsx]Blad2'!$J$58:$L$58</c:f>
              <c:numCache>
                <c:formatCode>_-* #\ ##0_-;\-* #\ ##0_-;_-* "-"??_-;_-@_-</c:formatCode>
                <c:ptCount val="3"/>
                <c:pt idx="0">
                  <c:v>52162</c:v>
                </c:pt>
                <c:pt idx="1">
                  <c:v>93194</c:v>
                </c:pt>
                <c:pt idx="2">
                  <c:v>102758</c:v>
                </c:pt>
              </c:numCache>
            </c:numRef>
          </c:val>
          <c:extLst>
            <c:ext xmlns:c16="http://schemas.microsoft.com/office/drawing/2014/chart" uri="{C3380CC4-5D6E-409C-BE32-E72D297353CC}">
              <c16:uniqueId val="{00000002-3BC5-4948-A6F0-8E0B1A7436D2}"/>
            </c:ext>
          </c:extLst>
        </c:ser>
        <c:dLbls>
          <c:showLegendKey val="0"/>
          <c:showVal val="0"/>
          <c:showCatName val="0"/>
          <c:showSerName val="0"/>
          <c:showPercent val="0"/>
          <c:showBubbleSize val="0"/>
        </c:dLbls>
        <c:gapWidth val="150"/>
        <c:overlap val="100"/>
        <c:axId val="622370936"/>
        <c:axId val="622371264"/>
      </c:barChart>
      <c:catAx>
        <c:axId val="62237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22371264"/>
        <c:crosses val="autoZero"/>
        <c:auto val="1"/>
        <c:lblAlgn val="ctr"/>
        <c:lblOffset val="100"/>
        <c:noMultiLvlLbl val="0"/>
      </c:catAx>
      <c:valAx>
        <c:axId val="622371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2237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100"/>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 12'!$B$2</c:f>
              <c:strCache>
                <c:ptCount val="1"/>
                <c:pt idx="0">
                  <c:v>2017</c:v>
                </c:pt>
              </c:strCache>
            </c:strRef>
          </c:tx>
          <c:spPr>
            <a:solidFill>
              <a:schemeClr val="accent1"/>
            </a:solidFill>
            <a:ln>
              <a:noFill/>
            </a:ln>
            <a:effectLst/>
          </c:spPr>
          <c:invertIfNegative val="0"/>
          <c:cat>
            <c:strRef>
              <c:f>'Figur 12'!$A$3:$A$8</c:f>
              <c:strCache>
                <c:ptCount val="6"/>
                <c:pt idx="0">
                  <c:v>Januari</c:v>
                </c:pt>
                <c:pt idx="1">
                  <c:v>Februari</c:v>
                </c:pt>
                <c:pt idx="2">
                  <c:v>Mars</c:v>
                </c:pt>
                <c:pt idx="3">
                  <c:v>April</c:v>
                </c:pt>
                <c:pt idx="4">
                  <c:v>Maj</c:v>
                </c:pt>
                <c:pt idx="5">
                  <c:v>Juni</c:v>
                </c:pt>
              </c:strCache>
            </c:strRef>
          </c:cat>
          <c:val>
            <c:numRef>
              <c:f>'Figur 12'!$B$3:$B$8</c:f>
              <c:numCache>
                <c:formatCode>0</c:formatCode>
                <c:ptCount val="6"/>
                <c:pt idx="0">
                  <c:v>524</c:v>
                </c:pt>
                <c:pt idx="1">
                  <c:v>188</c:v>
                </c:pt>
                <c:pt idx="2">
                  <c:v>227</c:v>
                </c:pt>
                <c:pt idx="3">
                  <c:v>522</c:v>
                </c:pt>
                <c:pt idx="4">
                  <c:v>273</c:v>
                </c:pt>
                <c:pt idx="5">
                  <c:v>338</c:v>
                </c:pt>
              </c:numCache>
            </c:numRef>
          </c:val>
          <c:extLst>
            <c:ext xmlns:c16="http://schemas.microsoft.com/office/drawing/2014/chart" uri="{C3380CC4-5D6E-409C-BE32-E72D297353CC}">
              <c16:uniqueId val="{00000000-3187-43A3-B71A-1F5C73EF70B8}"/>
            </c:ext>
          </c:extLst>
        </c:ser>
        <c:ser>
          <c:idx val="1"/>
          <c:order val="1"/>
          <c:tx>
            <c:strRef>
              <c:f>'Figur 12'!$C$2</c:f>
              <c:strCache>
                <c:ptCount val="1"/>
                <c:pt idx="0">
                  <c:v>2018</c:v>
                </c:pt>
              </c:strCache>
            </c:strRef>
          </c:tx>
          <c:spPr>
            <a:solidFill>
              <a:schemeClr val="accent2"/>
            </a:solidFill>
            <a:ln>
              <a:noFill/>
            </a:ln>
            <a:effectLst/>
          </c:spPr>
          <c:invertIfNegative val="0"/>
          <c:cat>
            <c:strRef>
              <c:f>'Figur 12'!$A$3:$A$8</c:f>
              <c:strCache>
                <c:ptCount val="6"/>
                <c:pt idx="0">
                  <c:v>Januari</c:v>
                </c:pt>
                <c:pt idx="1">
                  <c:v>Februari</c:v>
                </c:pt>
                <c:pt idx="2">
                  <c:v>Mars</c:v>
                </c:pt>
                <c:pt idx="3">
                  <c:v>April</c:v>
                </c:pt>
                <c:pt idx="4">
                  <c:v>Maj</c:v>
                </c:pt>
                <c:pt idx="5">
                  <c:v>Juni</c:v>
                </c:pt>
              </c:strCache>
            </c:strRef>
          </c:cat>
          <c:val>
            <c:numRef>
              <c:f>'Figur 12'!$C$3:$C$8</c:f>
              <c:numCache>
                <c:formatCode>0</c:formatCode>
                <c:ptCount val="6"/>
                <c:pt idx="0">
                  <c:v>542</c:v>
                </c:pt>
                <c:pt idx="1">
                  <c:v>179</c:v>
                </c:pt>
                <c:pt idx="2">
                  <c:v>240</c:v>
                </c:pt>
                <c:pt idx="3">
                  <c:v>243</c:v>
                </c:pt>
                <c:pt idx="4">
                  <c:v>421</c:v>
                </c:pt>
                <c:pt idx="5">
                  <c:v>292</c:v>
                </c:pt>
              </c:numCache>
            </c:numRef>
          </c:val>
          <c:extLst>
            <c:ext xmlns:c16="http://schemas.microsoft.com/office/drawing/2014/chart" uri="{C3380CC4-5D6E-409C-BE32-E72D297353CC}">
              <c16:uniqueId val="{00000001-3187-43A3-B71A-1F5C73EF70B8}"/>
            </c:ext>
          </c:extLst>
        </c:ser>
        <c:ser>
          <c:idx val="2"/>
          <c:order val="2"/>
          <c:tx>
            <c:strRef>
              <c:f>'Figur 12'!$D$2</c:f>
              <c:strCache>
                <c:ptCount val="1"/>
                <c:pt idx="0">
                  <c:v>2019</c:v>
                </c:pt>
              </c:strCache>
            </c:strRef>
          </c:tx>
          <c:spPr>
            <a:solidFill>
              <a:schemeClr val="accent3"/>
            </a:solidFill>
            <a:ln>
              <a:noFill/>
            </a:ln>
            <a:effectLst/>
          </c:spPr>
          <c:invertIfNegative val="0"/>
          <c:cat>
            <c:strRef>
              <c:f>'Figur 12'!$A$3:$A$8</c:f>
              <c:strCache>
                <c:ptCount val="6"/>
                <c:pt idx="0">
                  <c:v>Januari</c:v>
                </c:pt>
                <c:pt idx="1">
                  <c:v>Februari</c:v>
                </c:pt>
                <c:pt idx="2">
                  <c:v>Mars</c:v>
                </c:pt>
                <c:pt idx="3">
                  <c:v>April</c:v>
                </c:pt>
                <c:pt idx="4">
                  <c:v>Maj</c:v>
                </c:pt>
                <c:pt idx="5">
                  <c:v>Juni</c:v>
                </c:pt>
              </c:strCache>
            </c:strRef>
          </c:cat>
          <c:val>
            <c:numRef>
              <c:f>'Figur 12'!$D$3:$D$8</c:f>
              <c:numCache>
                <c:formatCode>General</c:formatCode>
                <c:ptCount val="6"/>
                <c:pt idx="0">
                  <c:v>360</c:v>
                </c:pt>
                <c:pt idx="1">
                  <c:v>278</c:v>
                </c:pt>
                <c:pt idx="2">
                  <c:v>352</c:v>
                </c:pt>
                <c:pt idx="3">
                  <c:v>477</c:v>
                </c:pt>
                <c:pt idx="4">
                  <c:v>608</c:v>
                </c:pt>
                <c:pt idx="5">
                  <c:v>337</c:v>
                </c:pt>
              </c:numCache>
            </c:numRef>
          </c:val>
          <c:extLst>
            <c:ext xmlns:c16="http://schemas.microsoft.com/office/drawing/2014/chart" uri="{C3380CC4-5D6E-409C-BE32-E72D297353CC}">
              <c16:uniqueId val="{00000002-3187-43A3-B71A-1F5C73EF70B8}"/>
            </c:ext>
          </c:extLst>
        </c:ser>
        <c:ser>
          <c:idx val="3"/>
          <c:order val="3"/>
          <c:tx>
            <c:strRef>
              <c:f>'Figur 12'!$E$2</c:f>
              <c:strCache>
                <c:ptCount val="1"/>
                <c:pt idx="0">
                  <c:v>2020</c:v>
                </c:pt>
              </c:strCache>
            </c:strRef>
          </c:tx>
          <c:spPr>
            <a:solidFill>
              <a:schemeClr val="accent4"/>
            </a:solidFill>
            <a:ln>
              <a:noFill/>
            </a:ln>
            <a:effectLst/>
          </c:spPr>
          <c:invertIfNegative val="0"/>
          <c:cat>
            <c:strRef>
              <c:f>'Figur 12'!$A$3:$A$8</c:f>
              <c:strCache>
                <c:ptCount val="6"/>
                <c:pt idx="0">
                  <c:v>Januari</c:v>
                </c:pt>
                <c:pt idx="1">
                  <c:v>Februari</c:v>
                </c:pt>
                <c:pt idx="2">
                  <c:v>Mars</c:v>
                </c:pt>
                <c:pt idx="3">
                  <c:v>April</c:v>
                </c:pt>
                <c:pt idx="4">
                  <c:v>Maj</c:v>
                </c:pt>
                <c:pt idx="5">
                  <c:v>Juni</c:v>
                </c:pt>
              </c:strCache>
            </c:strRef>
          </c:cat>
          <c:val>
            <c:numRef>
              <c:f>'Figur 12'!$E$3:$E$8</c:f>
              <c:numCache>
                <c:formatCode>General</c:formatCode>
                <c:ptCount val="6"/>
                <c:pt idx="0">
                  <c:v>744</c:v>
                </c:pt>
                <c:pt idx="1">
                  <c:v>486</c:v>
                </c:pt>
                <c:pt idx="2">
                  <c:v>664</c:v>
                </c:pt>
                <c:pt idx="3">
                  <c:v>1105</c:v>
                </c:pt>
                <c:pt idx="4">
                  <c:v>287</c:v>
                </c:pt>
                <c:pt idx="5">
                  <c:v>888</c:v>
                </c:pt>
              </c:numCache>
            </c:numRef>
          </c:val>
          <c:extLst>
            <c:ext xmlns:c16="http://schemas.microsoft.com/office/drawing/2014/chart" uri="{C3380CC4-5D6E-409C-BE32-E72D297353CC}">
              <c16:uniqueId val="{00000003-3187-43A3-B71A-1F5C73EF70B8}"/>
            </c:ext>
          </c:extLst>
        </c:ser>
        <c:dLbls>
          <c:showLegendKey val="0"/>
          <c:showVal val="0"/>
          <c:showCatName val="0"/>
          <c:showSerName val="0"/>
          <c:showPercent val="0"/>
          <c:showBubbleSize val="0"/>
        </c:dLbls>
        <c:gapWidth val="150"/>
        <c:axId val="636951224"/>
        <c:axId val="636951552"/>
      </c:barChart>
      <c:catAx>
        <c:axId val="63695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636951552"/>
        <c:crosses val="autoZero"/>
        <c:auto val="1"/>
        <c:lblAlgn val="ctr"/>
        <c:lblOffset val="100"/>
        <c:noMultiLvlLbl val="0"/>
      </c:catAx>
      <c:valAx>
        <c:axId val="636951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636951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100">
          <a:solidFill>
            <a:schemeClr val="tx1"/>
          </a:solidFill>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sv-SE"/>
              <a:t>Befolkningsökning per stadsdel och åldersgrupp Stockholms stad 2019-2029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9.818691066394479E-2"/>
          <c:y val="0.16713119932495207"/>
          <c:w val="0.87935063672596481"/>
          <c:h val="0.72837287751081425"/>
        </c:manualLayout>
      </c:layout>
      <c:barChart>
        <c:barDir val="col"/>
        <c:grouping val="clustered"/>
        <c:varyColors val="0"/>
        <c:ser>
          <c:idx val="0"/>
          <c:order val="0"/>
          <c:tx>
            <c:strRef>
              <c:f>'Bilaga 2020 att PDFa'!$Z$26</c:f>
              <c:strCache>
                <c:ptCount val="1"/>
                <c:pt idx="0">
                  <c:v>0-24</c:v>
                </c:pt>
              </c:strCache>
            </c:strRef>
          </c:tx>
          <c:spPr>
            <a:solidFill>
              <a:schemeClr val="accent1"/>
            </a:solidFill>
            <a:ln>
              <a:noFill/>
            </a:ln>
            <a:effectLst/>
          </c:spPr>
          <c:invertIfNegative val="0"/>
          <c:dLbls>
            <c:dLbl>
              <c:idx val="0"/>
              <c:tx>
                <c:rich>
                  <a:bodyPr/>
                  <a:lstStyle/>
                  <a:p>
                    <a:fld id="{3E9305C7-676A-4844-87C9-5698DB235CD0}" type="CELLRANGE">
                      <a:rPr lang="en-US"/>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500-45BB-9D81-7882873E46FC}"/>
                </c:ext>
              </c:extLst>
            </c:dLbl>
            <c:dLbl>
              <c:idx val="1"/>
              <c:tx>
                <c:rich>
                  <a:bodyPr/>
                  <a:lstStyle/>
                  <a:p>
                    <a:fld id="{431CCF93-B293-400C-A676-B4BD9D13979D}"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00-45BB-9D81-7882873E46FC}"/>
                </c:ext>
              </c:extLst>
            </c:dLbl>
            <c:dLbl>
              <c:idx val="2"/>
              <c:tx>
                <c:rich>
                  <a:bodyPr/>
                  <a:lstStyle/>
                  <a:p>
                    <a:fld id="{349BB021-552D-4C62-A713-F8F16D5579F2}"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500-45BB-9D81-7882873E46FC}"/>
                </c:ext>
              </c:extLst>
            </c:dLbl>
            <c:dLbl>
              <c:idx val="3"/>
              <c:tx>
                <c:rich>
                  <a:bodyPr/>
                  <a:lstStyle/>
                  <a:p>
                    <a:fld id="{507FFEDA-8A34-4DF0-95ED-090C13D18F23}"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500-45BB-9D81-7882873E46FC}"/>
                </c:ext>
              </c:extLst>
            </c:dLbl>
            <c:dLbl>
              <c:idx val="4"/>
              <c:tx>
                <c:rich>
                  <a:bodyPr/>
                  <a:lstStyle/>
                  <a:p>
                    <a:fld id="{CC266E6E-C90E-4B53-891F-56ADB298058B}"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500-45BB-9D81-7882873E46FC}"/>
                </c:ext>
              </c:extLst>
            </c:dLbl>
            <c:dLbl>
              <c:idx val="5"/>
              <c:tx>
                <c:rich>
                  <a:bodyPr/>
                  <a:lstStyle/>
                  <a:p>
                    <a:fld id="{796811F2-D900-4951-9B6D-9F612A83B26B}"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00-45BB-9D81-7882873E46FC}"/>
                </c:ext>
              </c:extLst>
            </c:dLbl>
            <c:dLbl>
              <c:idx val="6"/>
              <c:tx>
                <c:rich>
                  <a:bodyPr/>
                  <a:lstStyle/>
                  <a:p>
                    <a:fld id="{48600FA3-5D20-4B4D-9504-18CAFE190FB3}"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500-45BB-9D81-7882873E46FC}"/>
                </c:ext>
              </c:extLst>
            </c:dLbl>
            <c:dLbl>
              <c:idx val="7"/>
              <c:tx>
                <c:rich>
                  <a:bodyPr/>
                  <a:lstStyle/>
                  <a:p>
                    <a:fld id="{6A88D61D-55C0-45E1-808C-CBD69C0E7030}"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500-45BB-9D81-7882873E46FC}"/>
                </c:ext>
              </c:extLst>
            </c:dLbl>
            <c:dLbl>
              <c:idx val="8"/>
              <c:tx>
                <c:rich>
                  <a:bodyPr/>
                  <a:lstStyle/>
                  <a:p>
                    <a:fld id="{97DF46CB-0822-408B-98AD-B89C0F23D2DB}"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500-45BB-9D81-7882873E46FC}"/>
                </c:ext>
              </c:extLst>
            </c:dLbl>
            <c:dLbl>
              <c:idx val="9"/>
              <c:tx>
                <c:rich>
                  <a:bodyPr/>
                  <a:lstStyle/>
                  <a:p>
                    <a:fld id="{71BAF910-72F9-413C-959C-92B68F816FFD}"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500-45BB-9D81-7882873E46FC}"/>
                </c:ext>
              </c:extLst>
            </c:dLbl>
            <c:dLbl>
              <c:idx val="10"/>
              <c:tx>
                <c:rich>
                  <a:bodyPr/>
                  <a:lstStyle/>
                  <a:p>
                    <a:fld id="{38253993-2CBA-4EA8-B2A3-9362D75CDA96}"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500-45BB-9D81-7882873E46FC}"/>
                </c:ext>
              </c:extLst>
            </c:dLbl>
            <c:dLbl>
              <c:idx val="11"/>
              <c:tx>
                <c:rich>
                  <a:bodyPr/>
                  <a:lstStyle/>
                  <a:p>
                    <a:fld id="{A8026279-D022-42FE-8D0F-F2B438A61DEC}"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500-45BB-9D81-7882873E46FC}"/>
                </c:ext>
              </c:extLst>
            </c:dLbl>
            <c:dLbl>
              <c:idx val="12"/>
              <c:tx>
                <c:rich>
                  <a:bodyPr/>
                  <a:lstStyle/>
                  <a:p>
                    <a:fld id="{FBA1AF86-5FA0-4A5F-B31D-458573832017}"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500-45BB-9D81-7882873E46FC}"/>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'Bilaga 2020 att PDFa'!$Y$27:$Y$39</c:f>
              <c:strCache>
                <c:ptCount val="13"/>
                <c:pt idx="0">
                  <c:v>Rinkeby-Kista</c:v>
                </c:pt>
                <c:pt idx="1">
                  <c:v>Spånga-Tensta</c:v>
                </c:pt>
                <c:pt idx="2">
                  <c:v>Hässelby-Vällingby</c:v>
                </c:pt>
                <c:pt idx="3">
                  <c:v>Bromma</c:v>
                </c:pt>
                <c:pt idx="4">
                  <c:v>Kungsholmen</c:v>
                </c:pt>
                <c:pt idx="5">
                  <c:v>Norrmalm</c:v>
                </c:pt>
                <c:pt idx="6">
                  <c:v>Östermalm</c:v>
                </c:pt>
                <c:pt idx="7">
                  <c:v>Södermalm</c:v>
                </c:pt>
                <c:pt idx="8">
                  <c:v>E-Å-V</c:v>
                </c:pt>
                <c:pt idx="9">
                  <c:v>Skarpnäck</c:v>
                </c:pt>
                <c:pt idx="10">
                  <c:v>Farsta</c:v>
                </c:pt>
                <c:pt idx="11">
                  <c:v>Hägersten-Älvsjö</c:v>
                </c:pt>
                <c:pt idx="12">
                  <c:v>Skarpnäck</c:v>
                </c:pt>
              </c:strCache>
            </c:strRef>
          </c:cat>
          <c:val>
            <c:numRef>
              <c:f>'Bilaga 2020 att PDFa'!$Z$27:$Z$39</c:f>
              <c:numCache>
                <c:formatCode>_-* #\ ##0_-;\-* #\ ##0_-;_-* "-"??_-;_-@_-</c:formatCode>
                <c:ptCount val="13"/>
                <c:pt idx="0">
                  <c:v>2910.8576944284432</c:v>
                </c:pt>
                <c:pt idx="1">
                  <c:v>1598.193354041854</c:v>
                </c:pt>
                <c:pt idx="2">
                  <c:v>225.37622976741841</c:v>
                </c:pt>
                <c:pt idx="3">
                  <c:v>2551.2206014118929</c:v>
                </c:pt>
                <c:pt idx="4">
                  <c:v>983.976618333636</c:v>
                </c:pt>
                <c:pt idx="5">
                  <c:v>588.32550995934434</c:v>
                </c:pt>
                <c:pt idx="6">
                  <c:v>2301.8182107308676</c:v>
                </c:pt>
                <c:pt idx="7">
                  <c:v>-978.18155824791029</c:v>
                </c:pt>
                <c:pt idx="8">
                  <c:v>5374.8886176329397</c:v>
                </c:pt>
                <c:pt idx="9">
                  <c:v>1627.4813799341573</c:v>
                </c:pt>
                <c:pt idx="10">
                  <c:v>3598.6836910919192</c:v>
                </c:pt>
                <c:pt idx="11">
                  <c:v>5248.6226107595285</c:v>
                </c:pt>
                <c:pt idx="12">
                  <c:v>3181.0985438729185</c:v>
                </c:pt>
              </c:numCache>
            </c:numRef>
          </c:val>
          <c:extLst>
            <c:ext xmlns:c15="http://schemas.microsoft.com/office/drawing/2012/chart" uri="{02D57815-91ED-43cb-92C2-25804820EDAC}">
              <c15:datalabelsRange>
                <c15:f>'Bilaga 2020 att PDFa'!$AD$27:$AD$39</c15:f>
                <c15:dlblRangeCache>
                  <c:ptCount val="13"/>
                  <c:pt idx="0">
                    <c:v>17%</c:v>
                  </c:pt>
                  <c:pt idx="1">
                    <c:v>11%</c:v>
                  </c:pt>
                  <c:pt idx="2">
                    <c:v>1%</c:v>
                  </c:pt>
                  <c:pt idx="3">
                    <c:v>11%</c:v>
                  </c:pt>
                  <c:pt idx="4">
                    <c:v>7%</c:v>
                  </c:pt>
                  <c:pt idx="5">
                    <c:v>4%</c:v>
                  </c:pt>
                  <c:pt idx="6">
                    <c:v>12%</c:v>
                  </c:pt>
                  <c:pt idx="7">
                    <c:v>-3%</c:v>
                  </c:pt>
                  <c:pt idx="8">
                    <c:v>18%</c:v>
                  </c:pt>
                  <c:pt idx="9">
                    <c:v>13%</c:v>
                  </c:pt>
                  <c:pt idx="10">
                    <c:v>21%</c:v>
                  </c:pt>
                  <c:pt idx="11">
                    <c:v>15%</c:v>
                  </c:pt>
                  <c:pt idx="12">
                    <c:v>26%</c:v>
                  </c:pt>
                </c15:dlblRangeCache>
              </c15:datalabelsRange>
            </c:ext>
            <c:ext xmlns:c16="http://schemas.microsoft.com/office/drawing/2014/chart" uri="{C3380CC4-5D6E-409C-BE32-E72D297353CC}">
              <c16:uniqueId val="{0000000D-F500-45BB-9D81-7882873E46FC}"/>
            </c:ext>
          </c:extLst>
        </c:ser>
        <c:ser>
          <c:idx val="1"/>
          <c:order val="1"/>
          <c:tx>
            <c:strRef>
              <c:f>'Bilaga 2020 att PDFa'!$AA$26</c:f>
              <c:strCache>
                <c:ptCount val="1"/>
                <c:pt idx="0">
                  <c:v>25-64</c:v>
                </c:pt>
              </c:strCache>
            </c:strRef>
          </c:tx>
          <c:spPr>
            <a:solidFill>
              <a:schemeClr val="accent2"/>
            </a:solidFill>
            <a:ln>
              <a:noFill/>
            </a:ln>
            <a:effectLst/>
          </c:spPr>
          <c:invertIfNegative val="0"/>
          <c:dLbls>
            <c:dLbl>
              <c:idx val="0"/>
              <c:tx>
                <c:rich>
                  <a:bodyPr/>
                  <a:lstStyle/>
                  <a:p>
                    <a:fld id="{78789D8C-4944-4A33-BF49-AFB6E365A482}" type="CELLRANGE">
                      <a:rPr lang="en-US"/>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F500-45BB-9D81-7882873E46FC}"/>
                </c:ext>
              </c:extLst>
            </c:dLbl>
            <c:dLbl>
              <c:idx val="1"/>
              <c:tx>
                <c:rich>
                  <a:bodyPr/>
                  <a:lstStyle/>
                  <a:p>
                    <a:fld id="{3A178801-EC5E-4FB0-9389-2CF6586E62A0}"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500-45BB-9D81-7882873E46FC}"/>
                </c:ext>
              </c:extLst>
            </c:dLbl>
            <c:dLbl>
              <c:idx val="2"/>
              <c:tx>
                <c:rich>
                  <a:bodyPr/>
                  <a:lstStyle/>
                  <a:p>
                    <a:fld id="{EFA7FB78-2894-4D25-9746-F36A60B2C03A}"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500-45BB-9D81-7882873E46FC}"/>
                </c:ext>
              </c:extLst>
            </c:dLbl>
            <c:dLbl>
              <c:idx val="3"/>
              <c:tx>
                <c:rich>
                  <a:bodyPr/>
                  <a:lstStyle/>
                  <a:p>
                    <a:fld id="{FDB4C617-F475-44CC-AD60-0B62B2107A4F}"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500-45BB-9D81-7882873E46FC}"/>
                </c:ext>
              </c:extLst>
            </c:dLbl>
            <c:dLbl>
              <c:idx val="4"/>
              <c:tx>
                <c:rich>
                  <a:bodyPr/>
                  <a:lstStyle/>
                  <a:p>
                    <a:fld id="{2FFC9E16-9432-43FF-9499-60F55BF9F1C1}"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500-45BB-9D81-7882873E46FC}"/>
                </c:ext>
              </c:extLst>
            </c:dLbl>
            <c:dLbl>
              <c:idx val="5"/>
              <c:tx>
                <c:rich>
                  <a:bodyPr/>
                  <a:lstStyle/>
                  <a:p>
                    <a:fld id="{93C94333-D1B4-40E2-A0D6-F6B8E9600FD4}"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500-45BB-9D81-7882873E46FC}"/>
                </c:ext>
              </c:extLst>
            </c:dLbl>
            <c:dLbl>
              <c:idx val="6"/>
              <c:tx>
                <c:rich>
                  <a:bodyPr/>
                  <a:lstStyle/>
                  <a:p>
                    <a:fld id="{FC58278D-3D73-463D-87FC-C210D4C1D0AD}"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500-45BB-9D81-7882873E46FC}"/>
                </c:ext>
              </c:extLst>
            </c:dLbl>
            <c:dLbl>
              <c:idx val="7"/>
              <c:tx>
                <c:rich>
                  <a:bodyPr/>
                  <a:lstStyle/>
                  <a:p>
                    <a:fld id="{C939F8C4-9427-41C7-B7E6-EF79FC6F1873}"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500-45BB-9D81-7882873E46FC}"/>
                </c:ext>
              </c:extLst>
            </c:dLbl>
            <c:dLbl>
              <c:idx val="8"/>
              <c:tx>
                <c:rich>
                  <a:bodyPr/>
                  <a:lstStyle/>
                  <a:p>
                    <a:fld id="{489F4161-F1BD-44BA-B2BC-1234814B52A5}"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500-45BB-9D81-7882873E46FC}"/>
                </c:ext>
              </c:extLst>
            </c:dLbl>
            <c:dLbl>
              <c:idx val="9"/>
              <c:tx>
                <c:rich>
                  <a:bodyPr/>
                  <a:lstStyle/>
                  <a:p>
                    <a:fld id="{C7AFF7A8-5435-40F8-975F-FC564FF37416}"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500-45BB-9D81-7882873E46FC}"/>
                </c:ext>
              </c:extLst>
            </c:dLbl>
            <c:dLbl>
              <c:idx val="10"/>
              <c:tx>
                <c:rich>
                  <a:bodyPr/>
                  <a:lstStyle/>
                  <a:p>
                    <a:fld id="{58736553-5096-40B9-BFCD-6C1D6AA268E1}"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500-45BB-9D81-7882873E46FC}"/>
                </c:ext>
              </c:extLst>
            </c:dLbl>
            <c:dLbl>
              <c:idx val="11"/>
              <c:tx>
                <c:rich>
                  <a:bodyPr/>
                  <a:lstStyle/>
                  <a:p>
                    <a:fld id="{AABD7DDB-4663-4174-8193-BE670A934E9E}"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F500-45BB-9D81-7882873E46FC}"/>
                </c:ext>
              </c:extLst>
            </c:dLbl>
            <c:dLbl>
              <c:idx val="12"/>
              <c:tx>
                <c:rich>
                  <a:bodyPr/>
                  <a:lstStyle/>
                  <a:p>
                    <a:fld id="{B3DB9C7F-F577-48D4-B70B-BCD53FF40312}"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500-45BB-9D81-7882873E46FC}"/>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'Bilaga 2020 att PDFa'!$Y$27:$Y$39</c:f>
              <c:strCache>
                <c:ptCount val="13"/>
                <c:pt idx="0">
                  <c:v>Rinkeby-Kista</c:v>
                </c:pt>
                <c:pt idx="1">
                  <c:v>Spånga-Tensta</c:v>
                </c:pt>
                <c:pt idx="2">
                  <c:v>Hässelby-Vällingby</c:v>
                </c:pt>
                <c:pt idx="3">
                  <c:v>Bromma</c:v>
                </c:pt>
                <c:pt idx="4">
                  <c:v>Kungsholmen</c:v>
                </c:pt>
                <c:pt idx="5">
                  <c:v>Norrmalm</c:v>
                </c:pt>
                <c:pt idx="6">
                  <c:v>Östermalm</c:v>
                </c:pt>
                <c:pt idx="7">
                  <c:v>Södermalm</c:v>
                </c:pt>
                <c:pt idx="8">
                  <c:v>E-Å-V</c:v>
                </c:pt>
                <c:pt idx="9">
                  <c:v>Skarpnäck</c:v>
                </c:pt>
                <c:pt idx="10">
                  <c:v>Farsta</c:v>
                </c:pt>
                <c:pt idx="11">
                  <c:v>Hägersten-Älvsjö</c:v>
                </c:pt>
                <c:pt idx="12">
                  <c:v>Skarpnäck</c:v>
                </c:pt>
              </c:strCache>
            </c:strRef>
          </c:cat>
          <c:val>
            <c:numRef>
              <c:f>'Bilaga 2020 att PDFa'!$AA$27:$AA$39</c:f>
              <c:numCache>
                <c:formatCode>_-* #\ ##0_-;\-* #\ ##0_-;_-* "-"??_-;_-@_-</c:formatCode>
                <c:ptCount val="13"/>
                <c:pt idx="0">
                  <c:v>6406.3992783330687</c:v>
                </c:pt>
                <c:pt idx="1">
                  <c:v>4288.3717651097832</c:v>
                </c:pt>
                <c:pt idx="2">
                  <c:v>1790.6576370307375</c:v>
                </c:pt>
                <c:pt idx="3">
                  <c:v>6378.2409839056781</c:v>
                </c:pt>
                <c:pt idx="4">
                  <c:v>204.92872414719022</c:v>
                </c:pt>
                <c:pt idx="5">
                  <c:v>-1093.7362516900248</c:v>
                </c:pt>
                <c:pt idx="6">
                  <c:v>3040.6717857955009</c:v>
                </c:pt>
                <c:pt idx="7">
                  <c:v>-4513.3654428283626</c:v>
                </c:pt>
                <c:pt idx="8">
                  <c:v>9714.1869128888065</c:v>
                </c:pt>
                <c:pt idx="9">
                  <c:v>3263.9510101243832</c:v>
                </c:pt>
                <c:pt idx="10">
                  <c:v>6840.2814072447945</c:v>
                </c:pt>
                <c:pt idx="11">
                  <c:v>9302.963283468358</c:v>
                </c:pt>
                <c:pt idx="12">
                  <c:v>6562.2704902620608</c:v>
                </c:pt>
              </c:numCache>
            </c:numRef>
          </c:val>
          <c:extLst>
            <c:ext xmlns:c15="http://schemas.microsoft.com/office/drawing/2012/chart" uri="{02D57815-91ED-43cb-92C2-25804820EDAC}">
              <c15:datalabelsRange>
                <c15:f>'Bilaga 2020 att PDFa'!$AE$27:$AE$39</c15:f>
                <c15:dlblRangeCache>
                  <c:ptCount val="13"/>
                  <c:pt idx="0">
                    <c:v>23%</c:v>
                  </c:pt>
                  <c:pt idx="1">
                    <c:v>21%</c:v>
                  </c:pt>
                  <c:pt idx="2">
                    <c:v>4%</c:v>
                  </c:pt>
                  <c:pt idx="3">
                    <c:v>14%</c:v>
                  </c:pt>
                  <c:pt idx="4">
                    <c:v>0%</c:v>
                  </c:pt>
                  <c:pt idx="5">
                    <c:v>-2%</c:v>
                  </c:pt>
                  <c:pt idx="6">
                    <c:v>7%</c:v>
                  </c:pt>
                  <c:pt idx="7">
                    <c:v>-6%</c:v>
                  </c:pt>
                  <c:pt idx="8">
                    <c:v>16%</c:v>
                  </c:pt>
                  <c:pt idx="9">
                    <c:v>12%</c:v>
                  </c:pt>
                  <c:pt idx="10">
                    <c:v>21%</c:v>
                  </c:pt>
                  <c:pt idx="11">
                    <c:v>13%</c:v>
                  </c:pt>
                  <c:pt idx="12">
                    <c:v>32%</c:v>
                  </c:pt>
                </c15:dlblRangeCache>
              </c15:datalabelsRange>
            </c:ext>
            <c:ext xmlns:c16="http://schemas.microsoft.com/office/drawing/2014/chart" uri="{C3380CC4-5D6E-409C-BE32-E72D297353CC}">
              <c16:uniqueId val="{0000001B-F500-45BB-9D81-7882873E46FC}"/>
            </c:ext>
          </c:extLst>
        </c:ser>
        <c:ser>
          <c:idx val="2"/>
          <c:order val="2"/>
          <c:tx>
            <c:strRef>
              <c:f>'Bilaga 2020 att PDFa'!$AB$26</c:f>
              <c:strCache>
                <c:ptCount val="1"/>
                <c:pt idx="0">
                  <c:v>65-</c:v>
                </c:pt>
              </c:strCache>
            </c:strRef>
          </c:tx>
          <c:spPr>
            <a:solidFill>
              <a:schemeClr val="accent3"/>
            </a:solidFill>
            <a:ln>
              <a:noFill/>
            </a:ln>
            <a:effectLst/>
          </c:spPr>
          <c:invertIfNegative val="0"/>
          <c:dLbls>
            <c:dLbl>
              <c:idx val="0"/>
              <c:tx>
                <c:rich>
                  <a:bodyPr/>
                  <a:lstStyle/>
                  <a:p>
                    <a:fld id="{960F54D1-EBD2-4498-8C52-8447E5E5D894}" type="CELLRANGE">
                      <a:rPr lang="en-US"/>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F500-45BB-9D81-7882873E46FC}"/>
                </c:ext>
              </c:extLst>
            </c:dLbl>
            <c:dLbl>
              <c:idx val="1"/>
              <c:tx>
                <c:rich>
                  <a:bodyPr/>
                  <a:lstStyle/>
                  <a:p>
                    <a:fld id="{F47D5024-8839-407C-A421-FACD9D66F5AF}"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F500-45BB-9D81-7882873E46FC}"/>
                </c:ext>
              </c:extLst>
            </c:dLbl>
            <c:dLbl>
              <c:idx val="2"/>
              <c:tx>
                <c:rich>
                  <a:bodyPr/>
                  <a:lstStyle/>
                  <a:p>
                    <a:fld id="{C3DDA992-2E5C-4E68-8C2A-20B5E01E9A52}"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F500-45BB-9D81-7882873E46FC}"/>
                </c:ext>
              </c:extLst>
            </c:dLbl>
            <c:dLbl>
              <c:idx val="3"/>
              <c:tx>
                <c:rich>
                  <a:bodyPr/>
                  <a:lstStyle/>
                  <a:p>
                    <a:fld id="{BC3347B4-3241-42C9-AF00-B43E316A5038}"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F500-45BB-9D81-7882873E46FC}"/>
                </c:ext>
              </c:extLst>
            </c:dLbl>
            <c:dLbl>
              <c:idx val="4"/>
              <c:tx>
                <c:rich>
                  <a:bodyPr/>
                  <a:lstStyle/>
                  <a:p>
                    <a:fld id="{B849F34D-368C-4768-AC86-5CB9D08B1B01}"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F500-45BB-9D81-7882873E46FC}"/>
                </c:ext>
              </c:extLst>
            </c:dLbl>
            <c:dLbl>
              <c:idx val="5"/>
              <c:tx>
                <c:rich>
                  <a:bodyPr/>
                  <a:lstStyle/>
                  <a:p>
                    <a:fld id="{D4EE8E65-CFAE-4318-A1ED-AEC5A320AC98}"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F500-45BB-9D81-7882873E46FC}"/>
                </c:ext>
              </c:extLst>
            </c:dLbl>
            <c:dLbl>
              <c:idx val="6"/>
              <c:tx>
                <c:rich>
                  <a:bodyPr/>
                  <a:lstStyle/>
                  <a:p>
                    <a:fld id="{F54C1033-6078-42D4-ABB0-3F5950A76148}"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F500-45BB-9D81-7882873E46FC}"/>
                </c:ext>
              </c:extLst>
            </c:dLbl>
            <c:dLbl>
              <c:idx val="7"/>
              <c:tx>
                <c:rich>
                  <a:bodyPr/>
                  <a:lstStyle/>
                  <a:p>
                    <a:fld id="{E8D59089-9229-43ED-B996-CAB90A2158CE}"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F500-45BB-9D81-7882873E46FC}"/>
                </c:ext>
              </c:extLst>
            </c:dLbl>
            <c:dLbl>
              <c:idx val="8"/>
              <c:tx>
                <c:rich>
                  <a:bodyPr/>
                  <a:lstStyle/>
                  <a:p>
                    <a:fld id="{BE8C034A-3C53-471E-860D-5EBB122921C3}"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F500-45BB-9D81-7882873E46FC}"/>
                </c:ext>
              </c:extLst>
            </c:dLbl>
            <c:dLbl>
              <c:idx val="9"/>
              <c:tx>
                <c:rich>
                  <a:bodyPr/>
                  <a:lstStyle/>
                  <a:p>
                    <a:fld id="{C4C94735-D74A-4B33-BA86-938B155E33AF}"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F500-45BB-9D81-7882873E46FC}"/>
                </c:ext>
              </c:extLst>
            </c:dLbl>
            <c:dLbl>
              <c:idx val="10"/>
              <c:tx>
                <c:rich>
                  <a:bodyPr/>
                  <a:lstStyle/>
                  <a:p>
                    <a:fld id="{77DA06E3-F6BC-43E9-9346-A52A744BA09C}"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F500-45BB-9D81-7882873E46FC}"/>
                </c:ext>
              </c:extLst>
            </c:dLbl>
            <c:dLbl>
              <c:idx val="11"/>
              <c:tx>
                <c:rich>
                  <a:bodyPr/>
                  <a:lstStyle/>
                  <a:p>
                    <a:fld id="{90C974F3-6B23-4FAC-A95C-4D00DBA08BE5}"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F500-45BB-9D81-7882873E46FC}"/>
                </c:ext>
              </c:extLst>
            </c:dLbl>
            <c:dLbl>
              <c:idx val="12"/>
              <c:tx>
                <c:rich>
                  <a:bodyPr/>
                  <a:lstStyle/>
                  <a:p>
                    <a:fld id="{D10B992A-EF54-44FB-95FB-1D8ABEABCF7D}"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F500-45BB-9D81-7882873E46FC}"/>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'Bilaga 2020 att PDFa'!$Y$27:$Y$39</c:f>
              <c:strCache>
                <c:ptCount val="13"/>
                <c:pt idx="0">
                  <c:v>Rinkeby-Kista</c:v>
                </c:pt>
                <c:pt idx="1">
                  <c:v>Spånga-Tensta</c:v>
                </c:pt>
                <c:pt idx="2">
                  <c:v>Hässelby-Vällingby</c:v>
                </c:pt>
                <c:pt idx="3">
                  <c:v>Bromma</c:v>
                </c:pt>
                <c:pt idx="4">
                  <c:v>Kungsholmen</c:v>
                </c:pt>
                <c:pt idx="5">
                  <c:v>Norrmalm</c:v>
                </c:pt>
                <c:pt idx="6">
                  <c:v>Östermalm</c:v>
                </c:pt>
                <c:pt idx="7">
                  <c:v>Södermalm</c:v>
                </c:pt>
                <c:pt idx="8">
                  <c:v>E-Å-V</c:v>
                </c:pt>
                <c:pt idx="9">
                  <c:v>Skarpnäck</c:v>
                </c:pt>
                <c:pt idx="10">
                  <c:v>Farsta</c:v>
                </c:pt>
                <c:pt idx="11">
                  <c:v>Hägersten-Älvsjö</c:v>
                </c:pt>
                <c:pt idx="12">
                  <c:v>Skarpnäck</c:v>
                </c:pt>
              </c:strCache>
            </c:strRef>
          </c:cat>
          <c:val>
            <c:numRef>
              <c:f>'Bilaga 2020 att PDFa'!$AB$27:$AB$39</c:f>
              <c:numCache>
                <c:formatCode>_-* #\ ##0_-;\-* #\ ##0_-;_-* "-"??_-;_-@_-</c:formatCode>
                <c:ptCount val="13"/>
                <c:pt idx="0">
                  <c:v>1888.7085863161128</c:v>
                </c:pt>
                <c:pt idx="1">
                  <c:v>1098.3601519362728</c:v>
                </c:pt>
                <c:pt idx="2">
                  <c:v>1679.0436906725354</c:v>
                </c:pt>
                <c:pt idx="3">
                  <c:v>3082.7276523332876</c:v>
                </c:pt>
                <c:pt idx="4">
                  <c:v>2969.6816201546972</c:v>
                </c:pt>
                <c:pt idx="5">
                  <c:v>2938.3853639821846</c:v>
                </c:pt>
                <c:pt idx="6">
                  <c:v>2583.0258890589321</c:v>
                </c:pt>
                <c:pt idx="7">
                  <c:v>5680.0504334386933</c:v>
                </c:pt>
                <c:pt idx="8">
                  <c:v>3734.102038560115</c:v>
                </c:pt>
                <c:pt idx="9">
                  <c:v>2188.5100300430786</c:v>
                </c:pt>
                <c:pt idx="10">
                  <c:v>2026.6334782447939</c:v>
                </c:pt>
                <c:pt idx="11">
                  <c:v>5354.7781793841241</c:v>
                </c:pt>
                <c:pt idx="12">
                  <c:v>1411.3126080092734</c:v>
                </c:pt>
              </c:numCache>
            </c:numRef>
          </c:val>
          <c:extLst>
            <c:ext xmlns:c15="http://schemas.microsoft.com/office/drawing/2012/chart" uri="{02D57815-91ED-43cb-92C2-25804820EDAC}">
              <c15:datalabelsRange>
                <c15:f>'Bilaga 2020 att PDFa'!$AF$27:$AF$39</c15:f>
                <c15:dlblRangeCache>
                  <c:ptCount val="13"/>
                  <c:pt idx="0">
                    <c:v>32%</c:v>
                  </c:pt>
                  <c:pt idx="1">
                    <c:v>23%</c:v>
                  </c:pt>
                  <c:pt idx="2">
                    <c:v>15%</c:v>
                  </c:pt>
                  <c:pt idx="3">
                    <c:v>27%</c:v>
                  </c:pt>
                  <c:pt idx="4">
                    <c:v>25%</c:v>
                  </c:pt>
                  <c:pt idx="5">
                    <c:v>25%</c:v>
                  </c:pt>
                  <c:pt idx="6">
                    <c:v>16%</c:v>
                  </c:pt>
                  <c:pt idx="7">
                    <c:v>24%</c:v>
                  </c:pt>
                  <c:pt idx="8">
                    <c:v>30%</c:v>
                  </c:pt>
                  <c:pt idx="9">
                    <c:v>36%</c:v>
                  </c:pt>
                  <c:pt idx="10">
                    <c:v>22%</c:v>
                  </c:pt>
                  <c:pt idx="11">
                    <c:v>33%</c:v>
                  </c:pt>
                  <c:pt idx="12">
                    <c:v>27%</c:v>
                  </c:pt>
                </c15:dlblRangeCache>
              </c15:datalabelsRange>
            </c:ext>
            <c:ext xmlns:c16="http://schemas.microsoft.com/office/drawing/2014/chart" uri="{C3380CC4-5D6E-409C-BE32-E72D297353CC}">
              <c16:uniqueId val="{00000029-F500-45BB-9D81-7882873E46FC}"/>
            </c:ext>
          </c:extLst>
        </c:ser>
        <c:dLbls>
          <c:showLegendKey val="0"/>
          <c:showVal val="0"/>
          <c:showCatName val="0"/>
          <c:showSerName val="0"/>
          <c:showPercent val="0"/>
          <c:showBubbleSize val="0"/>
        </c:dLbls>
        <c:gapWidth val="219"/>
        <c:overlap val="-27"/>
        <c:axId val="443739816"/>
        <c:axId val="443740144"/>
      </c:barChart>
      <c:catAx>
        <c:axId val="44373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443740144"/>
        <c:crosses val="autoZero"/>
        <c:auto val="1"/>
        <c:lblAlgn val="ctr"/>
        <c:lblOffset val="500"/>
        <c:noMultiLvlLbl val="0"/>
      </c:catAx>
      <c:valAx>
        <c:axId val="443740144"/>
        <c:scaling>
          <c:orientation val="minMax"/>
          <c:max val="10000"/>
          <c:min val="-500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443739816"/>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solidFill>
            <a:schemeClr val="tx1"/>
          </a:solidFill>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'Figur 13'!$B$1</c:f>
              <c:strCache>
                <c:ptCount val="1"/>
                <c:pt idx="0">
                  <c:v>Konkurser</c:v>
                </c:pt>
              </c:strCache>
            </c:strRef>
          </c:tx>
          <c:spPr>
            <a:solidFill>
              <a:schemeClr val="accent1"/>
            </a:solidFill>
            <a:ln>
              <a:noFill/>
            </a:ln>
            <a:effectLst/>
          </c:spPr>
          <c:invertIfNegative val="0"/>
          <c:cat>
            <c:strRef>
              <c:f>'Figur 13'!$A$2:$A$8</c:f>
              <c:strCache>
                <c:ptCount val="7"/>
                <c:pt idx="0">
                  <c:v>Januari</c:v>
                </c:pt>
                <c:pt idx="1">
                  <c:v>Februari</c:v>
                </c:pt>
                <c:pt idx="2">
                  <c:v>Mars</c:v>
                </c:pt>
                <c:pt idx="3">
                  <c:v>April</c:v>
                </c:pt>
                <c:pt idx="4">
                  <c:v>Maj</c:v>
                </c:pt>
                <c:pt idx="5">
                  <c:v>Juni</c:v>
                </c:pt>
                <c:pt idx="6">
                  <c:v>Juli</c:v>
                </c:pt>
              </c:strCache>
            </c:strRef>
          </c:cat>
          <c:val>
            <c:numRef>
              <c:f>'Figur 13'!$B$2:$B$8</c:f>
              <c:numCache>
                <c:formatCode>General</c:formatCode>
                <c:ptCount val="7"/>
                <c:pt idx="0">
                  <c:v>86</c:v>
                </c:pt>
                <c:pt idx="1">
                  <c:v>125</c:v>
                </c:pt>
                <c:pt idx="2">
                  <c:v>166</c:v>
                </c:pt>
                <c:pt idx="3">
                  <c:v>220</c:v>
                </c:pt>
                <c:pt idx="4">
                  <c:v>158</c:v>
                </c:pt>
                <c:pt idx="5">
                  <c:v>148</c:v>
                </c:pt>
                <c:pt idx="6">
                  <c:v>136</c:v>
                </c:pt>
              </c:numCache>
            </c:numRef>
          </c:val>
          <c:extLst>
            <c:ext xmlns:c16="http://schemas.microsoft.com/office/drawing/2014/chart" uri="{C3380CC4-5D6E-409C-BE32-E72D297353CC}">
              <c16:uniqueId val="{00000000-D061-4EC7-AD0B-5C7D359000BE}"/>
            </c:ext>
          </c:extLst>
        </c:ser>
        <c:ser>
          <c:idx val="1"/>
          <c:order val="1"/>
          <c:tx>
            <c:strRef>
              <c:f>'Figur 13'!$C$1</c:f>
              <c:strCache>
                <c:ptCount val="1"/>
                <c:pt idx="0">
                  <c:v>Rekonstruktuion</c:v>
                </c:pt>
              </c:strCache>
            </c:strRef>
          </c:tx>
          <c:spPr>
            <a:solidFill>
              <a:schemeClr val="accent2"/>
            </a:solidFill>
            <a:ln>
              <a:noFill/>
            </a:ln>
            <a:effectLst/>
          </c:spPr>
          <c:invertIfNegative val="0"/>
          <c:cat>
            <c:strRef>
              <c:f>'Figur 13'!$A$2:$A$8</c:f>
              <c:strCache>
                <c:ptCount val="7"/>
                <c:pt idx="0">
                  <c:v>Januari</c:v>
                </c:pt>
                <c:pt idx="1">
                  <c:v>Februari</c:v>
                </c:pt>
                <c:pt idx="2">
                  <c:v>Mars</c:v>
                </c:pt>
                <c:pt idx="3">
                  <c:v>April</c:v>
                </c:pt>
                <c:pt idx="4">
                  <c:v>Maj</c:v>
                </c:pt>
                <c:pt idx="5">
                  <c:v>Juni</c:v>
                </c:pt>
                <c:pt idx="6">
                  <c:v>Juli</c:v>
                </c:pt>
              </c:strCache>
            </c:strRef>
          </c:cat>
          <c:val>
            <c:numRef>
              <c:f>'Figur 13'!$C$2:$C$8</c:f>
              <c:numCache>
                <c:formatCode>General</c:formatCode>
                <c:ptCount val="7"/>
                <c:pt idx="0">
                  <c:v>12</c:v>
                </c:pt>
                <c:pt idx="1">
                  <c:v>17</c:v>
                </c:pt>
                <c:pt idx="2">
                  <c:v>61</c:v>
                </c:pt>
                <c:pt idx="3">
                  <c:v>52</c:v>
                </c:pt>
                <c:pt idx="4">
                  <c:v>24</c:v>
                </c:pt>
                <c:pt idx="5">
                  <c:v>33</c:v>
                </c:pt>
                <c:pt idx="6">
                  <c:v>9</c:v>
                </c:pt>
              </c:numCache>
            </c:numRef>
          </c:val>
          <c:extLst>
            <c:ext xmlns:c16="http://schemas.microsoft.com/office/drawing/2014/chart" uri="{C3380CC4-5D6E-409C-BE32-E72D297353CC}">
              <c16:uniqueId val="{00000001-D061-4EC7-AD0B-5C7D359000BE}"/>
            </c:ext>
          </c:extLst>
        </c:ser>
        <c:dLbls>
          <c:showLegendKey val="0"/>
          <c:showVal val="0"/>
          <c:showCatName val="0"/>
          <c:showSerName val="0"/>
          <c:showPercent val="0"/>
          <c:showBubbleSize val="0"/>
        </c:dLbls>
        <c:gapWidth val="150"/>
        <c:overlap val="100"/>
        <c:axId val="878164296"/>
        <c:axId val="878164624"/>
      </c:barChart>
      <c:lineChart>
        <c:grouping val="standard"/>
        <c:varyColors val="0"/>
        <c:ser>
          <c:idx val="2"/>
          <c:order val="2"/>
          <c:tx>
            <c:strRef>
              <c:f>'Figur 13'!$D$1</c:f>
              <c:strCache>
                <c:ptCount val="1"/>
                <c:pt idx="0">
                  <c:v>Anställda konkurs</c:v>
                </c:pt>
              </c:strCache>
            </c:strRef>
          </c:tx>
          <c:spPr>
            <a:ln w="28575" cap="rnd">
              <a:solidFill>
                <a:schemeClr val="accent3"/>
              </a:solidFill>
              <a:round/>
            </a:ln>
            <a:effectLst/>
          </c:spPr>
          <c:marker>
            <c:symbol val="none"/>
          </c:marker>
          <c:cat>
            <c:strRef>
              <c:f>'Figur 13'!$A$2:$A$8</c:f>
              <c:strCache>
                <c:ptCount val="7"/>
                <c:pt idx="0">
                  <c:v>Januari</c:v>
                </c:pt>
                <c:pt idx="1">
                  <c:v>Februari</c:v>
                </c:pt>
                <c:pt idx="2">
                  <c:v>Mars</c:v>
                </c:pt>
                <c:pt idx="3">
                  <c:v>April</c:v>
                </c:pt>
                <c:pt idx="4">
                  <c:v>Maj</c:v>
                </c:pt>
                <c:pt idx="5">
                  <c:v>Juni</c:v>
                </c:pt>
                <c:pt idx="6">
                  <c:v>Juli</c:v>
                </c:pt>
              </c:strCache>
            </c:strRef>
          </c:cat>
          <c:val>
            <c:numRef>
              <c:f>'Figur 13'!$D$2:$D$8</c:f>
              <c:numCache>
                <c:formatCode>General</c:formatCode>
                <c:ptCount val="7"/>
                <c:pt idx="0">
                  <c:v>150</c:v>
                </c:pt>
                <c:pt idx="1">
                  <c:v>511</c:v>
                </c:pt>
                <c:pt idx="2">
                  <c:v>446</c:v>
                </c:pt>
                <c:pt idx="3">
                  <c:v>620</c:v>
                </c:pt>
                <c:pt idx="4">
                  <c:v>279</c:v>
                </c:pt>
                <c:pt idx="5">
                  <c:v>355</c:v>
                </c:pt>
                <c:pt idx="6">
                  <c:v>226</c:v>
                </c:pt>
              </c:numCache>
            </c:numRef>
          </c:val>
          <c:smooth val="0"/>
          <c:extLst>
            <c:ext xmlns:c16="http://schemas.microsoft.com/office/drawing/2014/chart" uri="{C3380CC4-5D6E-409C-BE32-E72D297353CC}">
              <c16:uniqueId val="{00000002-D061-4EC7-AD0B-5C7D359000BE}"/>
            </c:ext>
          </c:extLst>
        </c:ser>
        <c:ser>
          <c:idx val="3"/>
          <c:order val="3"/>
          <c:tx>
            <c:strRef>
              <c:f>'Figur 13'!$E$1</c:f>
              <c:strCache>
                <c:ptCount val="1"/>
                <c:pt idx="0">
                  <c:v>Anställda rekonstruktion</c:v>
                </c:pt>
              </c:strCache>
            </c:strRef>
          </c:tx>
          <c:spPr>
            <a:ln w="28575" cap="rnd">
              <a:solidFill>
                <a:schemeClr val="accent3">
                  <a:lumMod val="20000"/>
                  <a:lumOff val="80000"/>
                </a:schemeClr>
              </a:solidFill>
              <a:round/>
            </a:ln>
            <a:effectLst/>
          </c:spPr>
          <c:marker>
            <c:symbol val="none"/>
          </c:marker>
          <c:cat>
            <c:strRef>
              <c:f>'Figur 13'!$A$2:$A$8</c:f>
              <c:strCache>
                <c:ptCount val="7"/>
                <c:pt idx="0">
                  <c:v>Januari</c:v>
                </c:pt>
                <c:pt idx="1">
                  <c:v>Februari</c:v>
                </c:pt>
                <c:pt idx="2">
                  <c:v>Mars</c:v>
                </c:pt>
                <c:pt idx="3">
                  <c:v>April</c:v>
                </c:pt>
                <c:pt idx="4">
                  <c:v>Maj</c:v>
                </c:pt>
                <c:pt idx="5">
                  <c:v>Juni</c:v>
                </c:pt>
                <c:pt idx="6">
                  <c:v>Juli</c:v>
                </c:pt>
              </c:strCache>
            </c:strRef>
          </c:cat>
          <c:val>
            <c:numRef>
              <c:f>'Figur 13'!$E$2:$E$8</c:f>
              <c:numCache>
                <c:formatCode>General</c:formatCode>
                <c:ptCount val="7"/>
                <c:pt idx="0">
                  <c:v>2</c:v>
                </c:pt>
                <c:pt idx="1">
                  <c:v>48</c:v>
                </c:pt>
                <c:pt idx="2">
                  <c:v>320</c:v>
                </c:pt>
                <c:pt idx="3">
                  <c:v>112</c:v>
                </c:pt>
                <c:pt idx="4">
                  <c:v>4</c:v>
                </c:pt>
                <c:pt idx="5">
                  <c:v>92</c:v>
                </c:pt>
                <c:pt idx="6">
                  <c:v>27</c:v>
                </c:pt>
              </c:numCache>
            </c:numRef>
          </c:val>
          <c:smooth val="0"/>
          <c:extLst>
            <c:ext xmlns:c16="http://schemas.microsoft.com/office/drawing/2014/chart" uri="{C3380CC4-5D6E-409C-BE32-E72D297353CC}">
              <c16:uniqueId val="{00000003-D061-4EC7-AD0B-5C7D359000BE}"/>
            </c:ext>
          </c:extLst>
        </c:ser>
        <c:dLbls>
          <c:showLegendKey val="0"/>
          <c:showVal val="0"/>
          <c:showCatName val="0"/>
          <c:showSerName val="0"/>
          <c:showPercent val="0"/>
          <c:showBubbleSize val="0"/>
        </c:dLbls>
        <c:marker val="1"/>
        <c:smooth val="0"/>
        <c:axId val="1148469032"/>
        <c:axId val="1148473624"/>
      </c:lineChart>
      <c:catAx>
        <c:axId val="87816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878164624"/>
        <c:crosses val="autoZero"/>
        <c:auto val="1"/>
        <c:lblAlgn val="ctr"/>
        <c:lblOffset val="100"/>
        <c:noMultiLvlLbl val="0"/>
      </c:catAx>
      <c:valAx>
        <c:axId val="878164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878164296"/>
        <c:crosses val="autoZero"/>
        <c:crossBetween val="between"/>
      </c:valAx>
      <c:valAx>
        <c:axId val="114847362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148469032"/>
        <c:crosses val="max"/>
        <c:crossBetween val="between"/>
      </c:valAx>
      <c:catAx>
        <c:axId val="1148469032"/>
        <c:scaling>
          <c:orientation val="minMax"/>
        </c:scaling>
        <c:delete val="1"/>
        <c:axPos val="b"/>
        <c:numFmt formatCode="General" sourceLinked="1"/>
        <c:majorTickMark val="out"/>
        <c:minorTickMark val="none"/>
        <c:tickLblPos val="nextTo"/>
        <c:crossAx val="1148473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solidFill>
            <a:schemeClr val="tx1"/>
          </a:solidFill>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 14'!$B$3</c:f>
              <c:strCache>
                <c:ptCount val="1"/>
                <c:pt idx="0">
                  <c:v>Varsel Stockholms län 2020</c:v>
                </c:pt>
              </c:strCache>
            </c:strRef>
          </c:tx>
          <c:spPr>
            <a:solidFill>
              <a:schemeClr val="accent1"/>
            </a:solidFill>
            <a:ln>
              <a:noFill/>
            </a:ln>
            <a:effectLst/>
          </c:spPr>
          <c:invertIfNegative val="0"/>
          <c:cat>
            <c:strRef>
              <c:f>'Figur 14'!$A$4:$A$10</c:f>
              <c:strCache>
                <c:ptCount val="7"/>
                <c:pt idx="0">
                  <c:v>Januari</c:v>
                </c:pt>
                <c:pt idx="1">
                  <c:v>Februari</c:v>
                </c:pt>
                <c:pt idx="2">
                  <c:v>Mars</c:v>
                </c:pt>
                <c:pt idx="3">
                  <c:v>April</c:v>
                </c:pt>
                <c:pt idx="4">
                  <c:v>Maj</c:v>
                </c:pt>
                <c:pt idx="5">
                  <c:v>Juni</c:v>
                </c:pt>
                <c:pt idx="6">
                  <c:v>Juli</c:v>
                </c:pt>
              </c:strCache>
            </c:strRef>
          </c:cat>
          <c:val>
            <c:numRef>
              <c:f>'Figur 14'!$B$4:$B$10</c:f>
              <c:numCache>
                <c:formatCode>_-* #\ ##0_-;\-* #\ ##0_-;_-* "-"??_-;_-@_-</c:formatCode>
                <c:ptCount val="7"/>
                <c:pt idx="0">
                  <c:v>1600</c:v>
                </c:pt>
                <c:pt idx="1">
                  <c:v>1528</c:v>
                </c:pt>
                <c:pt idx="2">
                  <c:v>23595</c:v>
                </c:pt>
                <c:pt idx="3">
                  <c:v>12232</c:v>
                </c:pt>
                <c:pt idx="4">
                  <c:v>3677</c:v>
                </c:pt>
                <c:pt idx="5">
                  <c:v>4718</c:v>
                </c:pt>
                <c:pt idx="6">
                  <c:v>2144</c:v>
                </c:pt>
              </c:numCache>
            </c:numRef>
          </c:val>
          <c:extLst>
            <c:ext xmlns:c16="http://schemas.microsoft.com/office/drawing/2014/chart" uri="{C3380CC4-5D6E-409C-BE32-E72D297353CC}">
              <c16:uniqueId val="{00000000-C7C9-42E4-9D0F-5B285190822F}"/>
            </c:ext>
          </c:extLst>
        </c:ser>
        <c:dLbls>
          <c:showLegendKey val="0"/>
          <c:showVal val="0"/>
          <c:showCatName val="0"/>
          <c:showSerName val="0"/>
          <c:showPercent val="0"/>
          <c:showBubbleSize val="0"/>
        </c:dLbls>
        <c:gapWidth val="219"/>
        <c:overlap val="-27"/>
        <c:axId val="866877664"/>
        <c:axId val="866879304"/>
      </c:barChart>
      <c:catAx>
        <c:axId val="86687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66879304"/>
        <c:crosses val="autoZero"/>
        <c:auto val="1"/>
        <c:lblAlgn val="ctr"/>
        <c:lblOffset val="100"/>
        <c:noMultiLvlLbl val="0"/>
      </c:catAx>
      <c:valAx>
        <c:axId val="866879304"/>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6687766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4815780982913"/>
          <c:y val="4.3430805412060534E-2"/>
          <c:w val="0.8761081630271369"/>
          <c:h val="0.8853133317203000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Befolkning</c:v>
                </c:pt>
                <c:pt idx="1">
                  <c:v>Betalat kommunalskatt</c:v>
                </c:pt>
                <c:pt idx="2">
                  <c:v>Förvärvsarbetande nattbefolkning</c:v>
                </c:pt>
              </c:strCache>
            </c:strRef>
          </c:cat>
          <c:val>
            <c:numRef>
              <c:f>Sheet1!$B$2:$B$4</c:f>
              <c:numCache>
                <c:formatCode>_-* #\ ##0\ _k_r_-;\-* #\ ##0\ _k_r_-;_-* "-"??\ _k_r_-;_-@_-</c:formatCode>
                <c:ptCount val="3"/>
                <c:pt idx="0">
                  <c:v>950000</c:v>
                </c:pt>
                <c:pt idx="1">
                  <c:v>713525</c:v>
                </c:pt>
                <c:pt idx="2">
                  <c:v>507717</c:v>
                </c:pt>
              </c:numCache>
            </c:numRef>
          </c:val>
          <c:extLst>
            <c:ext xmlns:c16="http://schemas.microsoft.com/office/drawing/2014/chart" uri="{C3380CC4-5D6E-409C-BE32-E72D297353CC}">
              <c16:uniqueId val="{00000000-6232-4F73-8D49-ECB8C66A1F7B}"/>
            </c:ext>
          </c:extLst>
        </c:ser>
        <c:dLbls>
          <c:showLegendKey val="0"/>
          <c:showVal val="0"/>
          <c:showCatName val="0"/>
          <c:showSerName val="0"/>
          <c:showPercent val="0"/>
          <c:showBubbleSize val="0"/>
        </c:dLbls>
        <c:gapWidth val="219"/>
        <c:overlap val="-27"/>
        <c:axId val="549131968"/>
        <c:axId val="549129248"/>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Sheet1!$A$2:$A$4</c15:sqref>
                        </c15:formulaRef>
                      </c:ext>
                    </c:extLst>
                    <c:strCache>
                      <c:ptCount val="3"/>
                      <c:pt idx="0">
                        <c:v>Befolkning</c:v>
                      </c:pt>
                      <c:pt idx="1">
                        <c:v>Betalat kommunalskatt</c:v>
                      </c:pt>
                      <c:pt idx="2">
                        <c:v>Förvärvsarbetande nattbefolkning</c:v>
                      </c:pt>
                    </c:strCache>
                  </c:strRef>
                </c:cat>
                <c:val>
                  <c:numRef>
                    <c:extLst>
                      <c:ext uri="{02D57815-91ED-43cb-92C2-25804820EDAC}">
                        <c15:formulaRef>
                          <c15:sqref>Sheet1!$C$2:$C$4</c15:sqref>
                        </c15:formulaRef>
                      </c:ext>
                    </c:extLst>
                    <c:numCache>
                      <c:formatCode>General</c:formatCode>
                      <c:ptCount val="3"/>
                      <c:pt idx="0" formatCode="_-* #\ ##0\ _k_r_-;\-* #\ ##0\ _k_r_-;_-* &quot;-&quot;??\ _k_r_-;_-@_-">
                        <c:v>962154</c:v>
                      </c:pt>
                    </c:numCache>
                  </c:numRef>
                </c:val>
                <c:extLst>
                  <c:ext xmlns:c16="http://schemas.microsoft.com/office/drawing/2014/chart" uri="{C3380CC4-5D6E-409C-BE32-E72D297353CC}">
                    <c16:uniqueId val="{00000000-1E1A-45FD-8656-65247211AD2C}"/>
                  </c:ext>
                </c:extLst>
              </c15:ser>
            </c15:filteredBarSeries>
          </c:ext>
        </c:extLst>
      </c:barChart>
      <c:catAx>
        <c:axId val="54913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49129248"/>
        <c:crosses val="autoZero"/>
        <c:auto val="1"/>
        <c:lblAlgn val="ctr"/>
        <c:lblOffset val="100"/>
        <c:noMultiLvlLbl val="0"/>
      </c:catAx>
      <c:valAx>
        <c:axId val="549129248"/>
        <c:scaling>
          <c:orientation val="minMax"/>
        </c:scaling>
        <c:delete val="0"/>
        <c:axPos val="l"/>
        <c:majorGridlines>
          <c:spPr>
            <a:ln w="9525" cap="flat" cmpd="sng" algn="ctr">
              <a:solidFill>
                <a:schemeClr val="tx1">
                  <a:lumMod val="15000"/>
                  <a:lumOff val="85000"/>
                </a:schemeClr>
              </a:solidFill>
              <a:round/>
            </a:ln>
            <a:effectLst/>
          </c:spPr>
        </c:majorGridlines>
        <c:numFmt formatCode="_-* #\ ##0\ _k_r_-;\-* #\ ##0\ _k_r_-;_-* &quot;-&quot;??\ _k_r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49131968"/>
        <c:crosses val="autoZero"/>
        <c:crossBetween val="between"/>
        <c:majorUnit val="250000"/>
      </c:valAx>
      <c:spPr>
        <a:noFill/>
        <a:ln>
          <a:noFill/>
        </a:ln>
        <a:effectLst/>
      </c:spPr>
    </c:plotArea>
    <c:plotVisOnly val="1"/>
    <c:dispBlanksAs val="gap"/>
    <c:showDLblsOverMax val="0"/>
  </c:chart>
  <c:spPr>
    <a:noFill/>
    <a:ln>
      <a:noFill/>
    </a:ln>
    <a:effectLst/>
  </c:spPr>
  <c:txPr>
    <a:bodyPr/>
    <a:lstStyle/>
    <a:p>
      <a:pPr>
        <a:defRPr sz="1600"/>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4815780982913"/>
          <c:y val="4.3430805412060534E-2"/>
          <c:w val="0.8761081630271369"/>
          <c:h val="0.8853133317203000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C240-40F1-A4C8-6C7C6021EC25}"/>
              </c:ext>
            </c:extLst>
          </c:dPt>
          <c:dPt>
            <c:idx val="2"/>
            <c:invertIfNegative val="0"/>
            <c:bubble3D val="0"/>
            <c:spPr>
              <a:solidFill>
                <a:schemeClr val="tx2"/>
              </a:solidFill>
              <a:ln>
                <a:noFill/>
              </a:ln>
              <a:effectLst/>
            </c:spPr>
            <c:extLst>
              <c:ext xmlns:c16="http://schemas.microsoft.com/office/drawing/2014/chart" uri="{C3380CC4-5D6E-409C-BE32-E72D297353CC}">
                <c16:uniqueId val="{00000001-C240-40F1-A4C8-6C7C6021EC25}"/>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Utpendling</c:v>
                </c:pt>
                <c:pt idx="1">
                  <c:v>Inpendling</c:v>
                </c:pt>
                <c:pt idx="2">
                  <c:v>Stannar i kommunen</c:v>
                </c:pt>
              </c:strCache>
            </c:strRef>
          </c:cat>
          <c:val>
            <c:numRef>
              <c:f>Sheet1!$B$2:$B$4</c:f>
              <c:numCache>
                <c:formatCode>#,##0</c:formatCode>
                <c:ptCount val="3"/>
                <c:pt idx="0">
                  <c:v>136000</c:v>
                </c:pt>
                <c:pt idx="1">
                  <c:v>320000</c:v>
                </c:pt>
                <c:pt idx="2">
                  <c:v>380000</c:v>
                </c:pt>
              </c:numCache>
            </c:numRef>
          </c:val>
          <c:extLst>
            <c:ext xmlns:c16="http://schemas.microsoft.com/office/drawing/2014/chart" uri="{C3380CC4-5D6E-409C-BE32-E72D297353CC}">
              <c16:uniqueId val="{00000000-6232-4F73-8D49-ECB8C66A1F7B}"/>
            </c:ext>
          </c:extLst>
        </c:ser>
        <c:dLbls>
          <c:showLegendKey val="0"/>
          <c:showVal val="0"/>
          <c:showCatName val="0"/>
          <c:showSerName val="0"/>
          <c:showPercent val="0"/>
          <c:showBubbleSize val="0"/>
        </c:dLbls>
        <c:gapWidth val="219"/>
        <c:overlap val="-27"/>
        <c:axId val="549131424"/>
        <c:axId val="549129792"/>
      </c:barChart>
      <c:catAx>
        <c:axId val="54913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49129792"/>
        <c:crosses val="autoZero"/>
        <c:auto val="1"/>
        <c:lblAlgn val="ctr"/>
        <c:lblOffset val="100"/>
        <c:noMultiLvlLbl val="0"/>
      </c:catAx>
      <c:valAx>
        <c:axId val="549129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49131424"/>
        <c:crosses val="autoZero"/>
        <c:crossBetween val="between"/>
        <c:majorUnit val="100000"/>
      </c:valAx>
      <c:spPr>
        <a:noFill/>
        <a:ln>
          <a:noFill/>
        </a:ln>
        <a:effectLst/>
      </c:spPr>
    </c:plotArea>
    <c:plotVisOnly val="1"/>
    <c:dispBlanksAs val="gap"/>
    <c:showDLblsOverMax val="0"/>
  </c:chart>
  <c:spPr>
    <a:noFill/>
    <a:ln>
      <a:noFill/>
    </a:ln>
    <a:effectLst/>
  </c:spPr>
  <c:txPr>
    <a:bodyPr/>
    <a:lstStyle/>
    <a:p>
      <a:pPr>
        <a:defRPr sz="1600"/>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Alla 
företag</c:v>
                </c:pt>
                <c:pt idx="1">
                  <c:v>Aktiebolag</c:v>
                </c:pt>
                <c:pt idx="2">
                  <c:v>Arbetsställen*</c:v>
                </c:pt>
                <c:pt idx="3">
                  <c:v>Arbetsgivare*</c:v>
                </c:pt>
              </c:strCache>
            </c:strRef>
          </c:cat>
          <c:val>
            <c:numRef>
              <c:f>Sheet1!$B$2:$B$5</c:f>
              <c:numCache>
                <c:formatCode>#,##0</c:formatCode>
                <c:ptCount val="4"/>
                <c:pt idx="0">
                  <c:v>201900</c:v>
                </c:pt>
                <c:pt idx="1">
                  <c:v>139600</c:v>
                </c:pt>
                <c:pt idx="2">
                  <c:v>89940</c:v>
                </c:pt>
                <c:pt idx="3">
                  <c:v>84600</c:v>
                </c:pt>
              </c:numCache>
            </c:numRef>
          </c:val>
          <c:extLst>
            <c:ext xmlns:c16="http://schemas.microsoft.com/office/drawing/2014/chart" uri="{C3380CC4-5D6E-409C-BE32-E72D297353CC}">
              <c16:uniqueId val="{00000000-3991-46D8-9264-86DE51F8A45F}"/>
            </c:ext>
          </c:extLst>
        </c:ser>
        <c:dLbls>
          <c:showLegendKey val="0"/>
          <c:showVal val="0"/>
          <c:showCatName val="0"/>
          <c:showSerName val="0"/>
          <c:showPercent val="0"/>
          <c:showBubbleSize val="0"/>
        </c:dLbls>
        <c:gapWidth val="219"/>
        <c:overlap val="-27"/>
        <c:axId val="382801408"/>
        <c:axId val="382795984"/>
      </c:barChart>
      <c:catAx>
        <c:axId val="38280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382795984"/>
        <c:crosses val="autoZero"/>
        <c:auto val="1"/>
        <c:lblAlgn val="ctr"/>
        <c:lblOffset val="100"/>
        <c:noMultiLvlLbl val="0"/>
      </c:catAx>
      <c:valAx>
        <c:axId val="382795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382801408"/>
        <c:crosses val="autoZero"/>
        <c:crossBetween val="between"/>
        <c:majorUnit val="50000"/>
      </c:valAx>
      <c:spPr>
        <a:noFill/>
        <a:ln>
          <a:noFill/>
        </a:ln>
        <a:effectLst/>
      </c:spPr>
    </c:plotArea>
    <c:plotVisOnly val="1"/>
    <c:dispBlanksAs val="gap"/>
    <c:showDLblsOverMax val="0"/>
  </c:chart>
  <c:spPr>
    <a:noFill/>
    <a:ln>
      <a:noFill/>
    </a:ln>
    <a:effectLst/>
  </c:spPr>
  <c:txPr>
    <a:bodyPr/>
    <a:lstStyle/>
    <a:p>
      <a:pPr>
        <a:defRPr sz="1600"/>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'Figur 8'!$F$2</c:f>
              <c:strCache>
                <c:ptCount val="1"/>
                <c:pt idx="0">
                  <c:v>Branschbredd 20</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193C-4B9B-AE2D-023778EA1C3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8'!$B$3:$B$16</c:f>
              <c:strCache>
                <c:ptCount val="14"/>
                <c:pt idx="0">
                  <c:v>Hela Staden</c:v>
                </c:pt>
                <c:pt idx="1">
                  <c:v>Skärholmen</c:v>
                </c:pt>
                <c:pt idx="2">
                  <c:v>Hägersten-Älvsjö</c:v>
                </c:pt>
                <c:pt idx="3">
                  <c:v>Farsta</c:v>
                </c:pt>
                <c:pt idx="4">
                  <c:v>Skarpnäck</c:v>
                </c:pt>
                <c:pt idx="5">
                  <c:v>Enskede-Årsta-Vantör</c:v>
                </c:pt>
                <c:pt idx="6">
                  <c:v>Södermalm</c:v>
                </c:pt>
                <c:pt idx="7">
                  <c:v>Östermalm</c:v>
                </c:pt>
                <c:pt idx="8">
                  <c:v>Norrmalm</c:v>
                </c:pt>
                <c:pt idx="9">
                  <c:v>Kungsholmen</c:v>
                </c:pt>
                <c:pt idx="10">
                  <c:v>Bromma</c:v>
                </c:pt>
                <c:pt idx="11">
                  <c:v>Hässelby-Vällingby</c:v>
                </c:pt>
                <c:pt idx="12">
                  <c:v>Spånga-Tensta</c:v>
                </c:pt>
                <c:pt idx="13">
                  <c:v>Rinkeby-Kista</c:v>
                </c:pt>
              </c:strCache>
            </c:strRef>
          </c:cat>
          <c:val>
            <c:numRef>
              <c:f>'Figur 8'!$F$3:$F$16</c:f>
              <c:numCache>
                <c:formatCode>0%</c:formatCode>
                <c:ptCount val="14"/>
                <c:pt idx="0">
                  <c:v>0.84014423076923073</c:v>
                </c:pt>
                <c:pt idx="1">
                  <c:v>0.32451923076923078</c:v>
                </c:pt>
                <c:pt idx="2">
                  <c:v>0.56129807692307687</c:v>
                </c:pt>
                <c:pt idx="3">
                  <c:v>0.39663461538461536</c:v>
                </c:pt>
                <c:pt idx="4">
                  <c:v>0.37139423076923078</c:v>
                </c:pt>
                <c:pt idx="5">
                  <c:v>0.53365384615384615</c:v>
                </c:pt>
                <c:pt idx="6">
                  <c:v>0.61658653846153844</c:v>
                </c:pt>
                <c:pt idx="7">
                  <c:v>0.62740384615384615</c:v>
                </c:pt>
                <c:pt idx="8">
                  <c:v>0.63822115384615385</c:v>
                </c:pt>
                <c:pt idx="9">
                  <c:v>0.53004807692307687</c:v>
                </c:pt>
                <c:pt idx="10">
                  <c:v>0.52043269230769229</c:v>
                </c:pt>
                <c:pt idx="11">
                  <c:v>0.39423076923076922</c:v>
                </c:pt>
                <c:pt idx="12">
                  <c:v>0.38822115384615385</c:v>
                </c:pt>
                <c:pt idx="13">
                  <c:v>0.39423076923076922</c:v>
                </c:pt>
              </c:numCache>
            </c:numRef>
          </c:val>
          <c:extLst>
            <c:ext xmlns:c16="http://schemas.microsoft.com/office/drawing/2014/chart" uri="{C3380CC4-5D6E-409C-BE32-E72D297353CC}">
              <c16:uniqueId val="{00000000-193C-4B9B-AE2D-023778EA1C31}"/>
            </c:ext>
          </c:extLst>
        </c:ser>
        <c:dLbls>
          <c:showLegendKey val="0"/>
          <c:showVal val="0"/>
          <c:showCatName val="0"/>
          <c:showSerName val="0"/>
          <c:showPercent val="0"/>
          <c:showBubbleSize val="0"/>
        </c:dLbls>
        <c:gapWidth val="182"/>
        <c:axId val="620573264"/>
        <c:axId val="620565064"/>
      </c:barChart>
      <c:catAx>
        <c:axId val="620573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620565064"/>
        <c:crosses val="autoZero"/>
        <c:auto val="1"/>
        <c:lblAlgn val="ctr"/>
        <c:lblOffset val="100"/>
        <c:noMultiLvlLbl val="0"/>
      </c:catAx>
      <c:valAx>
        <c:axId val="6205650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620573264"/>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 5'!$C$1</c:f>
              <c:strCache>
                <c:ptCount val="1"/>
                <c:pt idx="0">
                  <c:v>Arbetsställen</c:v>
                </c:pt>
              </c:strCache>
            </c:strRef>
          </c:tx>
          <c:spPr>
            <a:solidFill>
              <a:schemeClr val="accent1"/>
            </a:solidFill>
            <a:ln>
              <a:noFill/>
            </a:ln>
            <a:effectLst/>
          </c:spPr>
          <c:invertIfNegative val="0"/>
          <c:dLbls>
            <c:dLbl>
              <c:idx val="1"/>
              <c:layout>
                <c:manualLayout>
                  <c:x val="-3.0370891963204349E-3"/>
                  <c:y val="-1.8812727995542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AD-42C5-8020-0BD625D97704}"/>
                </c:ext>
              </c:extLst>
            </c:dLbl>
            <c:dLbl>
              <c:idx val="6"/>
              <c:layout>
                <c:manualLayout>
                  <c:x val="-3.0370891963204349E-3"/>
                  <c:y val="-1.64611369960999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AD-42C5-8020-0BD625D97704}"/>
                </c:ext>
              </c:extLst>
            </c:dLbl>
            <c:dLbl>
              <c:idx val="11"/>
              <c:layout>
                <c:manualLayout>
                  <c:x val="-6.0741783926408699E-3"/>
                  <c:y val="-1.41095459966570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AD-42C5-8020-0BD625D97704}"/>
                </c:ext>
              </c:extLst>
            </c:dLbl>
            <c:dLbl>
              <c:idx val="12"/>
              <c:layout>
                <c:manualLayout>
                  <c:x val="-1.0629812187121522E-2"/>
                  <c:y val="-1.17579549972142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AD-42C5-8020-0BD625D9770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5'!$B$2:$B$15</c:f>
              <c:strCache>
                <c:ptCount val="14"/>
                <c:pt idx="0">
                  <c:v>Rinkeby-Kista</c:v>
                </c:pt>
                <c:pt idx="1">
                  <c:v>Spånga-Tensta</c:v>
                </c:pt>
                <c:pt idx="2">
                  <c:v>Hässelby-Vällingby</c:v>
                </c:pt>
                <c:pt idx="3">
                  <c:v>Bromma</c:v>
                </c:pt>
                <c:pt idx="4">
                  <c:v>Kungsholmen</c:v>
                </c:pt>
                <c:pt idx="5">
                  <c:v>Norrmalm</c:v>
                </c:pt>
                <c:pt idx="6">
                  <c:v>Östermalm</c:v>
                </c:pt>
                <c:pt idx="7">
                  <c:v>Södermalm</c:v>
                </c:pt>
                <c:pt idx="8">
                  <c:v>Enskede-Årsta-Vantör</c:v>
                </c:pt>
                <c:pt idx="9">
                  <c:v>Skarpnäck</c:v>
                </c:pt>
                <c:pt idx="10">
                  <c:v>Farsta</c:v>
                </c:pt>
                <c:pt idx="11">
                  <c:v>Hägersten-Älvsjö</c:v>
                </c:pt>
                <c:pt idx="12">
                  <c:v>Skärholmen</c:v>
                </c:pt>
                <c:pt idx="13">
                  <c:v>saknas</c:v>
                </c:pt>
              </c:strCache>
            </c:strRef>
          </c:cat>
          <c:val>
            <c:numRef>
              <c:f>'Figur 5'!$C$2:$C$15</c:f>
              <c:numCache>
                <c:formatCode>0%</c:formatCode>
                <c:ptCount val="14"/>
                <c:pt idx="0">
                  <c:v>2.6629751937467337E-2</c:v>
                </c:pt>
                <c:pt idx="1">
                  <c:v>1.9791631920121865E-2</c:v>
                </c:pt>
                <c:pt idx="2">
                  <c:v>3.0932764045943272E-2</c:v>
                </c:pt>
                <c:pt idx="3">
                  <c:v>5.5950276304524281E-2</c:v>
                </c:pt>
                <c:pt idx="4">
                  <c:v>7.6008761688737672E-2</c:v>
                </c:pt>
                <c:pt idx="5">
                  <c:v>0.18760910415068324</c:v>
                </c:pt>
                <c:pt idx="6">
                  <c:v>0.13820785661073862</c:v>
                </c:pt>
                <c:pt idx="7">
                  <c:v>0.1626249485751137</c:v>
                </c:pt>
                <c:pt idx="8">
                  <c:v>6.083147091853186E-2</c:v>
                </c:pt>
                <c:pt idx="9">
                  <c:v>2.3972336190889176E-2</c:v>
                </c:pt>
                <c:pt idx="10">
                  <c:v>2.5395554666044009E-2</c:v>
                </c:pt>
                <c:pt idx="11">
                  <c:v>7.9878136918064863E-2</c:v>
                </c:pt>
                <c:pt idx="12">
                  <c:v>1.6455963618977727E-2</c:v>
                </c:pt>
                <c:pt idx="13">
                  <c:v>9.5711442454162354E-2</c:v>
                </c:pt>
              </c:numCache>
            </c:numRef>
          </c:val>
          <c:extLst>
            <c:ext xmlns:c16="http://schemas.microsoft.com/office/drawing/2014/chart" uri="{C3380CC4-5D6E-409C-BE32-E72D297353CC}">
              <c16:uniqueId val="{00000000-67AD-42C5-8020-0BD625D97704}"/>
            </c:ext>
          </c:extLst>
        </c:ser>
        <c:ser>
          <c:idx val="1"/>
          <c:order val="1"/>
          <c:tx>
            <c:strRef>
              <c:f>'Figur 5'!$D$1</c:f>
              <c:strCache>
                <c:ptCount val="1"/>
                <c:pt idx="0">
                  <c:v>Anställda</c:v>
                </c:pt>
              </c:strCache>
            </c:strRef>
          </c:tx>
          <c:spPr>
            <a:solidFill>
              <a:schemeClr val="accent2"/>
            </a:solidFill>
            <a:ln>
              <a:noFill/>
            </a:ln>
            <a:effectLst/>
          </c:spPr>
          <c:invertIfNegative val="0"/>
          <c:dLbls>
            <c:dLbl>
              <c:idx val="11"/>
              <c:layout>
                <c:manualLayout>
                  <c:x val="7.5927229908009757E-3"/>
                  <c:y val="-2.35159099944283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AD-42C5-8020-0BD625D97704}"/>
                </c:ext>
              </c:extLst>
            </c:dLbl>
            <c:dLbl>
              <c:idx val="12"/>
              <c:layout>
                <c:manualLayout>
                  <c:x val="3.0370891963203235E-3"/>
                  <c:y val="-2.35159099944283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AD-42C5-8020-0BD625D9770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5'!$B$2:$B$15</c:f>
              <c:strCache>
                <c:ptCount val="14"/>
                <c:pt idx="0">
                  <c:v>Rinkeby-Kista</c:v>
                </c:pt>
                <c:pt idx="1">
                  <c:v>Spånga-Tensta</c:v>
                </c:pt>
                <c:pt idx="2">
                  <c:v>Hässelby-Vällingby</c:v>
                </c:pt>
                <c:pt idx="3">
                  <c:v>Bromma</c:v>
                </c:pt>
                <c:pt idx="4">
                  <c:v>Kungsholmen</c:v>
                </c:pt>
                <c:pt idx="5">
                  <c:v>Norrmalm</c:v>
                </c:pt>
                <c:pt idx="6">
                  <c:v>Östermalm</c:v>
                </c:pt>
                <c:pt idx="7">
                  <c:v>Södermalm</c:v>
                </c:pt>
                <c:pt idx="8">
                  <c:v>Enskede-Årsta-Vantör</c:v>
                </c:pt>
                <c:pt idx="9">
                  <c:v>Skarpnäck</c:v>
                </c:pt>
                <c:pt idx="10">
                  <c:v>Farsta</c:v>
                </c:pt>
                <c:pt idx="11">
                  <c:v>Hägersten-Älvsjö</c:v>
                </c:pt>
                <c:pt idx="12">
                  <c:v>Skärholmen</c:v>
                </c:pt>
                <c:pt idx="13">
                  <c:v>saknas</c:v>
                </c:pt>
              </c:strCache>
            </c:strRef>
          </c:cat>
          <c:val>
            <c:numRef>
              <c:f>'Figur 5'!$D$2:$D$15</c:f>
              <c:numCache>
                <c:formatCode>0%</c:formatCode>
                <c:ptCount val="14"/>
                <c:pt idx="0">
                  <c:v>6.0209368691748963E-2</c:v>
                </c:pt>
                <c:pt idx="1">
                  <c:v>1.5432512381981484E-2</c:v>
                </c:pt>
                <c:pt idx="2">
                  <c:v>1.6972942319926985E-2</c:v>
                </c:pt>
                <c:pt idx="3">
                  <c:v>4.046308822346955E-2</c:v>
                </c:pt>
                <c:pt idx="4">
                  <c:v>0.11026064582384083</c:v>
                </c:pt>
                <c:pt idx="5">
                  <c:v>0.26009990224194623</c:v>
                </c:pt>
                <c:pt idx="6">
                  <c:v>0.13145707462198103</c:v>
                </c:pt>
                <c:pt idx="7">
                  <c:v>0.13953586789543698</c:v>
                </c:pt>
                <c:pt idx="8">
                  <c:v>5.4094200394135643E-2</c:v>
                </c:pt>
                <c:pt idx="9">
                  <c:v>1.3533777311949758E-2</c:v>
                </c:pt>
                <c:pt idx="10">
                  <c:v>1.901556370284373E-2</c:v>
                </c:pt>
                <c:pt idx="11">
                  <c:v>7.9023209426528407E-2</c:v>
                </c:pt>
                <c:pt idx="12">
                  <c:v>1.4184087020184992E-2</c:v>
                </c:pt>
                <c:pt idx="13">
                  <c:v>4.5717759944025403E-2</c:v>
                </c:pt>
              </c:numCache>
            </c:numRef>
          </c:val>
          <c:extLst>
            <c:ext xmlns:c16="http://schemas.microsoft.com/office/drawing/2014/chart" uri="{C3380CC4-5D6E-409C-BE32-E72D297353CC}">
              <c16:uniqueId val="{00000001-67AD-42C5-8020-0BD625D97704}"/>
            </c:ext>
          </c:extLst>
        </c:ser>
        <c:dLbls>
          <c:dLblPos val="outEnd"/>
          <c:showLegendKey val="0"/>
          <c:showVal val="1"/>
          <c:showCatName val="0"/>
          <c:showSerName val="0"/>
          <c:showPercent val="0"/>
          <c:showBubbleSize val="0"/>
        </c:dLbls>
        <c:gapWidth val="219"/>
        <c:overlap val="-27"/>
        <c:axId val="773488279"/>
        <c:axId val="773495823"/>
      </c:barChart>
      <c:catAx>
        <c:axId val="773488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73495823"/>
        <c:crosses val="autoZero"/>
        <c:auto val="1"/>
        <c:lblAlgn val="ctr"/>
        <c:lblOffset val="100"/>
        <c:noMultiLvlLbl val="0"/>
      </c:catAx>
      <c:valAx>
        <c:axId val="7734958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73488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8">
  <a:schemeClr val="accent5"/>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4F73C6-E6BF-46CF-B34D-7A5C8688DBEE}" type="datetimeFigureOut">
              <a:rPr lang="sv-SE" smtClean="0"/>
              <a:t>2020-10-08</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A4C71-A269-4800-8AF1-44182FA23438}" type="datetimeFigureOut">
              <a:rPr lang="sv-SE" smtClean="0"/>
              <a:t>2020-10-08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Nulägesanalys av Stockholms</a:t>
            </a:r>
            <a:r>
              <a:rPr lang="sv-SE" baseline="0" dirty="0"/>
              <a:t> arbetsmarknad uppdateras av arbetsmarknadsförvaltningen separat. Vi inväntar deras resultat</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a:t>
            </a:fld>
            <a:endParaRPr lang="sv-SE"/>
          </a:p>
        </p:txBody>
      </p:sp>
    </p:spTree>
    <p:extLst>
      <p:ext uri="{BB962C8B-B14F-4D97-AF65-F5344CB8AC3E}">
        <p14:creationId xmlns:p14="http://schemas.microsoft.com/office/powerpoint/2010/main" val="142006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err="1">
                <a:solidFill>
                  <a:schemeClr val="tx1"/>
                </a:solidFill>
                <a:latin typeface="+mn-lt"/>
                <a:ea typeface="+mn-ea"/>
                <a:cs typeface="+mn-cs"/>
              </a:rPr>
              <a:t>Jmfr</a:t>
            </a:r>
            <a:r>
              <a:rPr lang="sv-SE" sz="1200" b="0" i="0" u="none" strike="noStrike" kern="1200" baseline="0" dirty="0">
                <a:solidFill>
                  <a:schemeClr val="tx1"/>
                </a:solidFill>
                <a:latin typeface="+mn-lt"/>
                <a:ea typeface="+mn-ea"/>
                <a:cs typeface="+mn-cs"/>
              </a:rPr>
              <a:t>. Bild fördelning av var arbetsplatser är. Denna bild är någorlunda inverterad – visar vikten av lokala arbetsställen.</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Biståndskostnaden var störst för arbetslösa, 395 mnkr eller 42 procent av totalkostnaden 2018. Det var en något större kostnad men en relativt oförändrad andel av totalkostnaden jämfört med året innan. </a:t>
            </a:r>
          </a:p>
          <a:p>
            <a:r>
              <a:rPr lang="sv-SE" sz="1200" b="0" i="0" u="none" strike="noStrike" kern="1200" baseline="0" dirty="0">
                <a:solidFill>
                  <a:schemeClr val="tx1"/>
                </a:solidFill>
                <a:latin typeface="+mn-lt"/>
                <a:ea typeface="+mn-ea"/>
                <a:cs typeface="+mn-cs"/>
              </a:rPr>
              <a:t>Biståndstiden har ökan något i genomsnitt. Är ca 7 månader per år per hushåll som får bidrag</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18</a:t>
            </a:fld>
            <a:endParaRPr lang="sv-SE"/>
          </a:p>
        </p:txBody>
      </p:sp>
    </p:spTree>
    <p:extLst>
      <p:ext uri="{BB962C8B-B14F-4D97-AF65-F5344CB8AC3E}">
        <p14:creationId xmlns:p14="http://schemas.microsoft.com/office/powerpoint/2010/main" val="3953867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Privat Svenskt Med Koncern</a:t>
            </a:r>
            <a:r>
              <a:rPr lang="sv-SE" dirty="0"/>
              <a:t> </a:t>
            </a:r>
            <a:r>
              <a:rPr lang="sv-SE" sz="1200" b="0" i="0" u="none" strike="noStrike" kern="1200" dirty="0">
                <a:solidFill>
                  <a:schemeClr val="tx1"/>
                </a:solidFill>
                <a:effectLst/>
                <a:latin typeface="+mn-lt"/>
                <a:ea typeface="+mn-ea"/>
                <a:cs typeface="+mn-cs"/>
              </a:rPr>
              <a:t>38%</a:t>
            </a:r>
            <a:r>
              <a:rPr lang="sv-SE" dirty="0"/>
              <a:t> </a:t>
            </a:r>
          </a:p>
          <a:p>
            <a:r>
              <a:rPr lang="sv-SE" sz="1200" b="0" i="0" u="none" strike="noStrike" kern="1200" dirty="0">
                <a:solidFill>
                  <a:schemeClr val="tx1"/>
                </a:solidFill>
                <a:effectLst/>
                <a:latin typeface="+mn-lt"/>
                <a:ea typeface="+mn-ea"/>
                <a:cs typeface="+mn-cs"/>
              </a:rPr>
              <a:t>Privat Svenskt Utan Koncern</a:t>
            </a:r>
            <a:r>
              <a:rPr lang="sv-SE" dirty="0"/>
              <a:t> </a:t>
            </a:r>
            <a:r>
              <a:rPr lang="sv-SE" sz="1200" b="0" i="0" u="none" strike="noStrike" kern="1200" dirty="0">
                <a:solidFill>
                  <a:schemeClr val="tx1"/>
                </a:solidFill>
                <a:effectLst/>
                <a:latin typeface="+mn-lt"/>
                <a:ea typeface="+mn-ea"/>
                <a:cs typeface="+mn-cs"/>
              </a:rPr>
              <a:t>23%</a:t>
            </a:r>
            <a:r>
              <a:rPr lang="sv-SE" dirty="0"/>
              <a:t> </a:t>
            </a:r>
          </a:p>
          <a:p>
            <a:r>
              <a:rPr lang="sv-SE" sz="1200" b="0" i="0" u="none" strike="noStrike" kern="1200" dirty="0">
                <a:solidFill>
                  <a:schemeClr val="tx1"/>
                </a:solidFill>
                <a:effectLst/>
                <a:latin typeface="+mn-lt"/>
                <a:ea typeface="+mn-ea"/>
                <a:cs typeface="+mn-cs"/>
              </a:rPr>
              <a:t>Utländska</a:t>
            </a:r>
            <a:r>
              <a:rPr lang="sv-SE" dirty="0"/>
              <a:t> </a:t>
            </a:r>
            <a:r>
              <a:rPr lang="sv-SE" sz="1200" b="0" i="0" u="none" strike="noStrike" kern="1200" dirty="0">
                <a:solidFill>
                  <a:schemeClr val="tx1"/>
                </a:solidFill>
                <a:effectLst/>
                <a:latin typeface="+mn-lt"/>
                <a:ea typeface="+mn-ea"/>
                <a:cs typeface="+mn-cs"/>
              </a:rPr>
              <a:t>20%</a:t>
            </a:r>
            <a:r>
              <a:rPr lang="sv-SE" dirty="0"/>
              <a:t> </a:t>
            </a:r>
          </a:p>
          <a:p>
            <a:r>
              <a:rPr lang="sv-SE" sz="1200" b="0" i="0" u="none" strike="noStrike" kern="1200" dirty="0">
                <a:solidFill>
                  <a:schemeClr val="tx1"/>
                </a:solidFill>
                <a:effectLst/>
                <a:latin typeface="+mn-lt"/>
                <a:ea typeface="+mn-ea"/>
                <a:cs typeface="+mn-cs"/>
              </a:rPr>
              <a:t>Statligt</a:t>
            </a:r>
            <a:r>
              <a:rPr lang="sv-SE" dirty="0"/>
              <a:t> </a:t>
            </a:r>
            <a:r>
              <a:rPr lang="sv-SE" sz="1200" b="0" i="0" u="none" strike="noStrike" kern="1200" dirty="0">
                <a:solidFill>
                  <a:schemeClr val="tx1"/>
                </a:solidFill>
                <a:effectLst/>
                <a:latin typeface="+mn-lt"/>
                <a:ea typeface="+mn-ea"/>
                <a:cs typeface="+mn-cs"/>
              </a:rPr>
              <a:t>9%</a:t>
            </a:r>
            <a:r>
              <a:rPr lang="sv-SE" dirty="0"/>
              <a:t> </a:t>
            </a:r>
          </a:p>
          <a:p>
            <a:r>
              <a:rPr lang="sv-SE" sz="1200" b="0" i="0" u="none" strike="noStrike" kern="1200" dirty="0">
                <a:solidFill>
                  <a:schemeClr val="tx1"/>
                </a:solidFill>
                <a:effectLst/>
                <a:latin typeface="+mn-lt"/>
                <a:ea typeface="+mn-ea"/>
                <a:cs typeface="+mn-cs"/>
              </a:rPr>
              <a:t>Kommunalt</a:t>
            </a:r>
            <a:r>
              <a:rPr lang="sv-SE" dirty="0"/>
              <a:t> </a:t>
            </a:r>
            <a:r>
              <a:rPr lang="sv-SE" sz="1200" b="0" i="0" u="none" strike="noStrike" kern="1200" dirty="0">
                <a:solidFill>
                  <a:schemeClr val="tx1"/>
                </a:solidFill>
                <a:effectLst/>
                <a:latin typeface="+mn-lt"/>
                <a:ea typeface="+mn-ea"/>
                <a:cs typeface="+mn-cs"/>
              </a:rPr>
              <a:t>8%</a:t>
            </a:r>
            <a:r>
              <a:rPr lang="sv-SE" dirty="0"/>
              <a:t> </a:t>
            </a:r>
          </a:p>
          <a:p>
            <a:r>
              <a:rPr lang="sv-SE" sz="1200" b="0" i="0" u="none" strike="noStrike" kern="1200" dirty="0">
                <a:solidFill>
                  <a:schemeClr val="tx1"/>
                </a:solidFill>
                <a:effectLst/>
                <a:latin typeface="+mn-lt"/>
                <a:ea typeface="+mn-ea"/>
                <a:cs typeface="+mn-cs"/>
              </a:rPr>
              <a:t>Landsting</a:t>
            </a:r>
            <a:r>
              <a:rPr lang="sv-SE" dirty="0"/>
              <a:t> </a:t>
            </a:r>
            <a:r>
              <a:rPr lang="sv-SE" sz="1200" b="0" i="0" u="none" strike="noStrike" kern="1200" dirty="0">
                <a:solidFill>
                  <a:schemeClr val="tx1"/>
                </a:solidFill>
                <a:effectLst/>
                <a:latin typeface="+mn-lt"/>
                <a:ea typeface="+mn-ea"/>
                <a:cs typeface="+mn-cs"/>
              </a:rPr>
              <a:t>3%</a:t>
            </a:r>
            <a:r>
              <a:rPr lang="sv-SE" dirty="0"/>
              <a:t> </a:t>
            </a:r>
          </a:p>
        </p:txBody>
      </p:sp>
      <p:sp>
        <p:nvSpPr>
          <p:cNvPr id="4" name="Platshållare för bildnummer 3"/>
          <p:cNvSpPr>
            <a:spLocks noGrp="1"/>
          </p:cNvSpPr>
          <p:nvPr>
            <p:ph type="sldNum" sz="quarter" idx="10"/>
          </p:nvPr>
        </p:nvSpPr>
        <p:spPr/>
        <p:txBody>
          <a:bodyPr/>
          <a:lstStyle/>
          <a:p>
            <a:fld id="{AC113758-4B63-40D7-B26B-F67CE25F1C5D}" type="slidenum">
              <a:rPr lang="sv-SE" smtClean="0"/>
              <a:t>20</a:t>
            </a:fld>
            <a:endParaRPr lang="sv-SE"/>
          </a:p>
        </p:txBody>
      </p:sp>
    </p:spTree>
    <p:extLst>
      <p:ext uri="{BB962C8B-B14F-4D97-AF65-F5344CB8AC3E}">
        <p14:creationId xmlns:p14="http://schemas.microsoft.com/office/powerpoint/2010/main" val="1931846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Minskande</a:t>
            </a:r>
            <a:r>
              <a:rPr lang="sv-SE" baseline="0" dirty="0"/>
              <a:t> andel som arbetar i offentlig sektor</a:t>
            </a:r>
          </a:p>
          <a:p>
            <a:endParaRPr lang="sv-SE" baseline="0" dirty="0"/>
          </a:p>
          <a:p>
            <a:r>
              <a:rPr lang="sv-SE" baseline="0" dirty="0"/>
              <a:t>Här går vi även över till att kolla på trender</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21</a:t>
            </a:fld>
            <a:endParaRPr lang="sv-SE"/>
          </a:p>
        </p:txBody>
      </p:sp>
    </p:spTree>
    <p:extLst>
      <p:ext uri="{BB962C8B-B14F-4D97-AF65-F5344CB8AC3E}">
        <p14:creationId xmlns:p14="http://schemas.microsoft.com/office/powerpoint/2010/main" val="120422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23</a:t>
            </a:fld>
            <a:endParaRPr lang="sv-SE"/>
          </a:p>
        </p:txBody>
      </p:sp>
    </p:spTree>
    <p:extLst>
      <p:ext uri="{BB962C8B-B14F-4D97-AF65-F5344CB8AC3E}">
        <p14:creationId xmlns:p14="http://schemas.microsoft.com/office/powerpoint/2010/main" val="419621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bland annat specialiserings-</a:t>
            </a:r>
            <a:r>
              <a:rPr lang="sv-SE" baseline="0" dirty="0"/>
              <a:t> och tillväxtkvot följer vi utvecklingen i stadsdelarna. </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25</a:t>
            </a:fld>
            <a:endParaRPr lang="sv-SE"/>
          </a:p>
        </p:txBody>
      </p:sp>
    </p:spTree>
    <p:extLst>
      <p:ext uri="{BB962C8B-B14F-4D97-AF65-F5344CB8AC3E}">
        <p14:creationId xmlns:p14="http://schemas.microsoft.com/office/powerpoint/2010/main" val="1873813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27</a:t>
            </a:fld>
            <a:endParaRPr lang="sv-SE"/>
          </a:p>
        </p:txBody>
      </p:sp>
    </p:spTree>
    <p:extLst>
      <p:ext uri="{BB962C8B-B14F-4D97-AF65-F5344CB8AC3E}">
        <p14:creationId xmlns:p14="http://schemas.microsoft.com/office/powerpoint/2010/main" val="455140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lägger tillväxtanalysen åt sidan ett slag och blickar framåt. </a:t>
            </a:r>
          </a:p>
        </p:txBody>
      </p:sp>
      <p:sp>
        <p:nvSpPr>
          <p:cNvPr id="4" name="Platshållare för bildnummer 3"/>
          <p:cNvSpPr>
            <a:spLocks noGrp="1"/>
          </p:cNvSpPr>
          <p:nvPr>
            <p:ph type="sldNum" sz="quarter" idx="10"/>
          </p:nvPr>
        </p:nvSpPr>
        <p:spPr/>
        <p:txBody>
          <a:bodyPr/>
          <a:lstStyle/>
          <a:p>
            <a:fld id="{AC113758-4B63-40D7-B26B-F67CE25F1C5D}" type="slidenum">
              <a:rPr lang="sv-SE" smtClean="0"/>
              <a:t>31</a:t>
            </a:fld>
            <a:endParaRPr lang="sv-SE"/>
          </a:p>
        </p:txBody>
      </p:sp>
    </p:spTree>
    <p:extLst>
      <p:ext uri="{BB962C8B-B14F-4D97-AF65-F5344CB8AC3E}">
        <p14:creationId xmlns:p14="http://schemas.microsoft.com/office/powerpoint/2010/main" val="125517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5</a:t>
            </a:fld>
            <a:endParaRPr lang="sv-SE"/>
          </a:p>
        </p:txBody>
      </p:sp>
    </p:spTree>
    <p:extLst>
      <p:ext uri="{BB962C8B-B14F-4D97-AF65-F5344CB8AC3E}">
        <p14:creationId xmlns:p14="http://schemas.microsoft.com/office/powerpoint/2010/main" val="221634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Sållat på konkurs inledd 2020, samt arbetsplatser eller företag i staden.</a:t>
            </a:r>
          </a:p>
        </p:txBody>
      </p:sp>
      <p:sp>
        <p:nvSpPr>
          <p:cNvPr id="4" name="Platshållare för bildnummer 3"/>
          <p:cNvSpPr>
            <a:spLocks noGrp="1"/>
          </p:cNvSpPr>
          <p:nvPr>
            <p:ph type="sldNum" sz="quarter" idx="10"/>
          </p:nvPr>
        </p:nvSpPr>
        <p:spPr/>
        <p:txBody>
          <a:bodyPr/>
          <a:lstStyle/>
          <a:p>
            <a:fld id="{AC113758-4B63-40D7-B26B-F67CE25F1C5D}" type="slidenum">
              <a:rPr lang="sv-SE" smtClean="0"/>
              <a:t>6</a:t>
            </a:fld>
            <a:endParaRPr lang="sv-SE"/>
          </a:p>
        </p:txBody>
      </p:sp>
    </p:spTree>
    <p:extLst>
      <p:ext uri="{BB962C8B-B14F-4D97-AF65-F5344CB8AC3E}">
        <p14:creationId xmlns:p14="http://schemas.microsoft.com/office/powerpoint/2010/main" val="1862500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C113758-4B63-40D7-B26B-F67CE25F1C5D}" type="slidenum">
              <a:rPr lang="sv-SE" smtClean="0"/>
              <a:t>10</a:t>
            </a:fld>
            <a:endParaRPr lang="sv-SE"/>
          </a:p>
        </p:txBody>
      </p:sp>
    </p:spTree>
    <p:extLst>
      <p:ext uri="{BB962C8B-B14F-4D97-AF65-F5344CB8AC3E}">
        <p14:creationId xmlns:p14="http://schemas.microsoft.com/office/powerpoint/2010/main" val="271742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Inpendlare</a:t>
            </a:r>
            <a:r>
              <a:rPr lang="sv-SE" baseline="0" dirty="0"/>
              <a:t> bidrar ej med skatt till Stockholms stad</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11</a:t>
            </a:fld>
            <a:endParaRPr lang="sv-SE"/>
          </a:p>
        </p:txBody>
      </p:sp>
    </p:spTree>
    <p:extLst>
      <p:ext uri="{BB962C8B-B14F-4D97-AF65-F5344CB8AC3E}">
        <p14:creationId xmlns:p14="http://schemas.microsoft.com/office/powerpoint/2010/main" val="249356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Företag = Aktiebolag, handelsbolag, kommanditbolag, enskild näringsidkare, filial, försäkringsaktiebolag,</a:t>
            </a:r>
            <a:r>
              <a:rPr lang="sv-SE" baseline="0" dirty="0"/>
              <a:t> ideell förening som bedriver ekonomisk verksamhet, Europaföretag, bankaktiebolag, medlemsbank, sparbank, utländsk banks filial. EJ Brf, stiftelser, ekonomiska föreningar etc.</a:t>
            </a:r>
          </a:p>
          <a:p>
            <a:endParaRPr lang="sv-SE" baseline="0" dirty="0"/>
          </a:p>
          <a:p>
            <a:r>
              <a:rPr lang="sv-SE" baseline="0" dirty="0"/>
              <a:t>Aktiebolag = publika och privata AB</a:t>
            </a:r>
          </a:p>
          <a:p>
            <a:endParaRPr lang="sv-SE" baseline="0" dirty="0"/>
          </a:p>
          <a:p>
            <a:r>
              <a:rPr lang="sv-SE" baseline="0" dirty="0"/>
              <a:t>Arbetsställen = Endast arbetsställen med över 300 000 sek i omsättning, samt antingen f-</a:t>
            </a:r>
            <a:r>
              <a:rPr lang="sv-SE" baseline="0" dirty="0" err="1"/>
              <a:t>skattesedel</a:t>
            </a:r>
            <a:r>
              <a:rPr lang="sv-SE" baseline="0" dirty="0"/>
              <a:t>, momsregistrering, eller anställningsbevis</a:t>
            </a:r>
            <a:endParaRPr lang="en-US" dirty="0"/>
          </a:p>
        </p:txBody>
      </p:sp>
      <p:sp>
        <p:nvSpPr>
          <p:cNvPr id="4" name="Slide Number Placeholder 3"/>
          <p:cNvSpPr>
            <a:spLocks noGrp="1"/>
          </p:cNvSpPr>
          <p:nvPr>
            <p:ph type="sldNum" sz="quarter" idx="10"/>
          </p:nvPr>
        </p:nvSpPr>
        <p:spPr/>
        <p:txBody>
          <a:bodyPr/>
          <a:lstStyle/>
          <a:p>
            <a:fld id="{AC113758-4B63-40D7-B26B-F67CE25F1C5D}" type="slidenum">
              <a:rPr lang="sv-SE" smtClean="0"/>
              <a:t>12</a:t>
            </a:fld>
            <a:endParaRPr lang="sv-SE"/>
          </a:p>
        </p:txBody>
      </p:sp>
    </p:spTree>
    <p:extLst>
      <p:ext uri="{BB962C8B-B14F-4D97-AF65-F5344CB8AC3E}">
        <p14:creationId xmlns:p14="http://schemas.microsoft.com/office/powerpoint/2010/main" val="448240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C113758-4B63-40D7-B26B-F67CE25F1C5D}" type="slidenum">
              <a:rPr lang="sv-SE" smtClean="0"/>
              <a:t>14</a:t>
            </a:fld>
            <a:endParaRPr lang="sv-SE"/>
          </a:p>
        </p:txBody>
      </p:sp>
    </p:spTree>
    <p:extLst>
      <p:ext uri="{BB962C8B-B14F-4D97-AF65-F5344CB8AC3E}">
        <p14:creationId xmlns:p14="http://schemas.microsoft.com/office/powerpoint/2010/main" val="476112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16</a:t>
            </a:fld>
            <a:endParaRPr lang="sv-SE"/>
          </a:p>
        </p:txBody>
      </p:sp>
    </p:spTree>
    <p:extLst>
      <p:ext uri="{BB962C8B-B14F-4D97-AF65-F5344CB8AC3E}">
        <p14:creationId xmlns:p14="http://schemas.microsoft.com/office/powerpoint/2010/main" val="39897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17</a:t>
            </a:fld>
            <a:endParaRPr lang="sv-SE"/>
          </a:p>
        </p:txBody>
      </p:sp>
    </p:spTree>
    <p:extLst>
      <p:ext uri="{BB962C8B-B14F-4D97-AF65-F5344CB8AC3E}">
        <p14:creationId xmlns:p14="http://schemas.microsoft.com/office/powerpoint/2010/main" val="2162076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799" y="467862"/>
            <a:ext cx="1367968" cy="496800"/>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endParaRPr lang="sv-SE" sz="1400" dirty="0">
              <a:solidFill>
                <a:schemeClr val="tx2"/>
              </a:solidFill>
            </a:endParaRPr>
          </a:p>
          <a:p>
            <a:endParaRPr lang="sv-SE" sz="1400" dirty="0">
              <a:solidFill>
                <a:schemeClr val="tx2"/>
              </a:solidFill>
            </a:endParaRPr>
          </a:p>
          <a:p>
            <a:r>
              <a:rPr lang="sv-SE" sz="1400">
                <a:solidFill>
                  <a:schemeClr val="tx2"/>
                </a:solidFill>
              </a:rPr>
              <a:t>Har du en egen bild högerklickar du på bakgrundsbilden och väljer Formatera bakgrund och sen Infoga från: Fil. </a:t>
            </a:r>
            <a:endParaRPr lang="sv-SE" sz="1400" dirty="0">
              <a:solidFill>
                <a:schemeClr val="tx2"/>
              </a:solidFill>
            </a:endParaRPr>
          </a:p>
          <a:p>
            <a:r>
              <a:rPr lang="sv-SE" sz="1400">
                <a:solidFill>
                  <a:schemeClr val="tx2"/>
                </a:solidFill>
              </a:rPr>
              <a:t> </a:t>
            </a:r>
            <a:endParaRPr lang="sv-SE" sz="1400" dirty="0">
              <a:solidFill>
                <a:schemeClr val="tx2"/>
              </a:solidFill>
            </a:endParaRPr>
          </a:p>
          <a:p>
            <a:r>
              <a:rPr lang="sv-SE" sz="1400">
                <a:solidFill>
                  <a:schemeClr val="tx2"/>
                </a:solidFill>
              </a:rPr>
              <a:t>Tänk på att logotypen alltid ska vara tydlig. Vit logotyp mot mörk bakgrund och svart logotyp mot ljus</a:t>
            </a:r>
            <a:r>
              <a:rPr lang="sv-SE" sz="1400" dirty="0">
                <a:solidFill>
                  <a:schemeClr val="tx2"/>
                </a:solidFill>
              </a:rPr>
              <a:t>.</a:t>
            </a:r>
          </a:p>
          <a:p>
            <a:r>
              <a:rPr lang="sv-SE" sz="1400">
                <a:solidFill>
                  <a:schemeClr val="tx2"/>
                </a:solidFill>
              </a:rPr>
              <a:t>Byt mellan de olika under Layout. </a:t>
            </a:r>
            <a:endParaRPr lang="sv-SE" sz="1400" dirty="0">
              <a:solidFill>
                <a:schemeClr val="tx2"/>
              </a:solidFill>
            </a:endParaRPr>
          </a:p>
        </p:txBody>
      </p:sp>
    </p:spTree>
    <p:extLst>
      <p:ext uri="{BB962C8B-B14F-4D97-AF65-F5344CB8AC3E}">
        <p14:creationId xmlns:p14="http://schemas.microsoft.com/office/powerpoint/2010/main" val="14317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r>
              <a:rPr lang="sv-SE" sz="1400" baseline="0" dirty="0">
                <a:solidFill>
                  <a:schemeClr val="tx2"/>
                </a:solidFill>
              </a:rPr>
              <a:t>.</a:t>
            </a:r>
            <a:endParaRPr lang="sv-SE" sz="1400" dirty="0">
              <a:solidFill>
                <a:schemeClr val="tx2"/>
              </a:solidFill>
            </a:endParaRPr>
          </a:p>
        </p:txBody>
      </p:sp>
    </p:spTree>
    <p:extLst>
      <p:ext uri="{BB962C8B-B14F-4D97-AF65-F5344CB8AC3E}">
        <p14:creationId xmlns:p14="http://schemas.microsoft.com/office/powerpoint/2010/main" val="383328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vänster">
    <p:spTree>
      <p:nvGrpSpPr>
        <p:cNvPr id="1" name=""/>
        <p:cNvGrpSpPr/>
        <p:nvPr/>
      </p:nvGrpSpPr>
      <p:grpSpPr>
        <a:xfrm>
          <a:off x="0" y="0"/>
          <a:ext cx="0" cy="0"/>
          <a:chOff x="0" y="0"/>
          <a:chExt cx="0" cy="0"/>
        </a:xfrm>
      </p:grpSpPr>
      <p:sp>
        <p:nvSpPr>
          <p:cNvPr id="3" name="Rubrik 2"/>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8"/>
            <a:ext cx="4104000" cy="3960000"/>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4798800" y="1439863"/>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4"/>
          <p:cNvSpPr>
            <a:spLocks noGrp="1"/>
          </p:cNvSpPr>
          <p:nvPr>
            <p:ph type="body" sz="quarter" idx="17" hasCustomPrompt="1"/>
          </p:nvPr>
        </p:nvSpPr>
        <p:spPr>
          <a:xfrm>
            <a:off x="460374"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r>
              <a:rPr lang="sv-SE" sz="1400" baseline="0" dirty="0">
                <a:solidFill>
                  <a:schemeClr val="tx2"/>
                </a:solidFill>
              </a:rPr>
              <a:t>.</a:t>
            </a:r>
            <a:endParaRPr lang="sv-SE" sz="1400" dirty="0">
              <a:solidFill>
                <a:schemeClr val="tx2"/>
              </a:solidFill>
            </a:endParaRPr>
          </a:p>
        </p:txBody>
      </p:sp>
    </p:spTree>
    <p:extLst>
      <p:ext uri="{BB962C8B-B14F-4D97-AF65-F5344CB8AC3E}">
        <p14:creationId xmlns:p14="http://schemas.microsoft.com/office/powerpoint/2010/main" val="17891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5760000" cy="4294051"/>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6372000" y="1440000"/>
            <a:ext cx="2314800" cy="4294800"/>
          </a:xfrm>
        </p:spPr>
        <p:txBody>
          <a:bodyPr/>
          <a:lstStyle>
            <a:lvl1pPr>
              <a:defRPr sz="1800"/>
            </a:lvl1pPr>
            <a:lvl2pPr>
              <a:defRPr sz="1800"/>
            </a:lvl2pPr>
            <a:lvl3pPr>
              <a:defRPr sz="18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457200" y="5733256"/>
            <a:ext cx="576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9324528" y="21328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r>
              <a:rPr lang="sv-SE" sz="1400" baseline="0" dirty="0">
                <a:solidFill>
                  <a:schemeClr val="tx2"/>
                </a:solidFill>
              </a:rPr>
              <a:t>.</a:t>
            </a:r>
            <a:endParaRPr lang="sv-SE" sz="1400" dirty="0">
              <a:solidFill>
                <a:schemeClr val="tx2"/>
              </a:solidFill>
            </a:endParaRPr>
          </a:p>
        </p:txBody>
      </p:sp>
    </p:spTree>
    <p:extLst>
      <p:ext uri="{BB962C8B-B14F-4D97-AF65-F5344CB8AC3E}">
        <p14:creationId xmlns:p14="http://schemas.microsoft.com/office/powerpoint/2010/main" val="11144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8219256" cy="4294051"/>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460375" y="5733256"/>
            <a:ext cx="8218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r>
              <a:rPr lang="sv-SE" sz="1400" baseline="0" dirty="0">
                <a:solidFill>
                  <a:schemeClr val="tx2"/>
                </a:solidFill>
              </a:rPr>
              <a:t>.</a:t>
            </a:r>
            <a:endParaRPr lang="sv-SE" sz="1400" dirty="0">
              <a:solidFill>
                <a:schemeClr val="tx2"/>
              </a:solidFill>
            </a:endParaRPr>
          </a:p>
        </p:txBody>
      </p:sp>
    </p:spTree>
    <p:extLst>
      <p:ext uri="{BB962C8B-B14F-4D97-AF65-F5344CB8AC3E}">
        <p14:creationId xmlns:p14="http://schemas.microsoft.com/office/powerpoint/2010/main" val="322682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4"/>
          <p:cNvSpPr>
            <a:spLocks noGrp="1"/>
          </p:cNvSpPr>
          <p:nvPr>
            <p:ph type="body" sz="quarter" idx="17" hasCustomPrompt="1"/>
          </p:nvPr>
        </p:nvSpPr>
        <p:spPr>
          <a:xfrm>
            <a:off x="4572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47988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95346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endParaRPr lang="sv-SE" dirty="0"/>
          </a:p>
        </p:txBody>
      </p:sp>
      <p:sp>
        <p:nvSpPr>
          <p:cNvPr id="13" name="Platshållare för sidfot 12"/>
          <p:cNvSpPr>
            <a:spLocks noGrp="1"/>
          </p:cNvSpPr>
          <p:nvPr>
            <p:ph type="ftr" sz="quarter" idx="11"/>
          </p:nvPr>
        </p:nvSpPr>
        <p:spPr/>
        <p:txBody>
          <a:bodyPr/>
          <a:lstStyle/>
          <a:p>
            <a:r>
              <a:rPr lang="sv-SE"/>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53146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endParaRPr lang="sv-SE" dirty="0"/>
          </a:p>
        </p:txBody>
      </p:sp>
      <p:sp>
        <p:nvSpPr>
          <p:cNvPr id="9" name="Platshållare för sidfot 8"/>
          <p:cNvSpPr>
            <a:spLocks noGrp="1"/>
          </p:cNvSpPr>
          <p:nvPr>
            <p:ph type="ftr" sz="quarter" idx="11"/>
          </p:nvPr>
        </p:nvSpPr>
        <p:spPr/>
        <p:txBody>
          <a:bodyPr/>
          <a:lstStyle/>
          <a:p>
            <a:r>
              <a:rPr lang="sv-SE"/>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517948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401649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17859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169118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endParaRPr lang="sv-SE" sz="1400" dirty="0">
              <a:solidFill>
                <a:schemeClr val="tx2"/>
              </a:solidFill>
            </a:endParaRPr>
          </a:p>
          <a:p>
            <a:endParaRPr lang="sv-SE" sz="1400" dirty="0">
              <a:solidFill>
                <a:schemeClr val="tx2"/>
              </a:solidFill>
            </a:endParaRPr>
          </a:p>
          <a:p>
            <a:r>
              <a:rPr lang="sv-SE" sz="1400">
                <a:solidFill>
                  <a:schemeClr val="tx2"/>
                </a:solidFill>
              </a:rPr>
              <a:t>Har du en egen bild högerklickar du på bakgrundsbilden och väljer Formatera bakgrund och sen Infoga från: Fil. </a:t>
            </a:r>
            <a:endParaRPr lang="sv-SE" sz="1400" dirty="0">
              <a:solidFill>
                <a:schemeClr val="tx2"/>
              </a:solidFill>
            </a:endParaRPr>
          </a:p>
          <a:p>
            <a:r>
              <a:rPr lang="sv-SE" sz="1400">
                <a:solidFill>
                  <a:schemeClr val="tx2"/>
                </a:solidFill>
              </a:rPr>
              <a:t> </a:t>
            </a:r>
            <a:endParaRPr lang="sv-SE" sz="1400" dirty="0">
              <a:solidFill>
                <a:schemeClr val="tx2"/>
              </a:solidFill>
            </a:endParaRPr>
          </a:p>
          <a:p>
            <a:r>
              <a:rPr lang="sv-SE" sz="1400">
                <a:solidFill>
                  <a:schemeClr val="tx2"/>
                </a:solidFill>
              </a:rPr>
              <a:t>Tänk på att logotypen alltid ska vara tydlig. Vit logotyp mot mörk bakgrund och svart logotyp mot ljus</a:t>
            </a:r>
            <a:r>
              <a:rPr lang="sv-SE" sz="1400" dirty="0">
                <a:solidFill>
                  <a:schemeClr val="tx2"/>
                </a:solidFill>
              </a:rPr>
              <a:t>.</a:t>
            </a:r>
          </a:p>
          <a:p>
            <a:r>
              <a:rPr lang="sv-SE" sz="1400">
                <a:solidFill>
                  <a:schemeClr val="tx2"/>
                </a:solidFill>
              </a:rPr>
              <a:t>Byt mellan de olika under Layout. </a:t>
            </a:r>
            <a:endParaRPr lang="sv-SE" sz="1400" dirty="0">
              <a:solidFill>
                <a:schemeClr val="tx2"/>
              </a:solidFill>
            </a:endParaRPr>
          </a:p>
        </p:txBody>
      </p:sp>
    </p:spTree>
    <p:extLst>
      <p:ext uri="{BB962C8B-B14F-4D97-AF65-F5344CB8AC3E}">
        <p14:creationId xmlns:p14="http://schemas.microsoft.com/office/powerpoint/2010/main" val="96334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1923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921470"/>
            <a:ext cx="3420000" cy="33883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600"/>
              </a:lnSpc>
              <a:spcAft>
                <a:spcPts val="600"/>
              </a:spcAft>
              <a:defRPr/>
            </a:lvl1pPr>
            <a:lvl2pPr>
              <a:lnSpc>
                <a:spcPts val="1600"/>
              </a:lnSpc>
              <a:spcAft>
                <a:spcPts val="600"/>
              </a:spcAft>
              <a:defRPr/>
            </a:lvl2pPr>
            <a:lvl3pPr>
              <a:lnSpc>
                <a:spcPts val="1600"/>
              </a:lnSpc>
              <a:spcAft>
                <a:spcPts val="600"/>
              </a:spcAft>
              <a:defRPr/>
            </a:lvl3pPr>
            <a:lvl4pPr>
              <a:lnSpc>
                <a:spcPts val="1600"/>
              </a:lnSpc>
              <a:spcAft>
                <a:spcPts val="600"/>
              </a:spcAft>
              <a:defRPr/>
            </a:lvl4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6" name="Rubrik 1"/>
          <p:cNvSpPr>
            <a:spLocks noGrp="1"/>
          </p:cNvSpPr>
          <p:nvPr>
            <p:ph type="title"/>
          </p:nvPr>
        </p:nvSpPr>
        <p:spPr>
          <a:xfrm>
            <a:off x="397497" y="1939540"/>
            <a:ext cx="5675413" cy="970437"/>
          </a:xfr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1205560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3"/>
            <a:ext cx="7772400" cy="2387600"/>
          </a:xfrm>
        </p:spPr>
        <p:txBody>
          <a:bodyPr anchor="b"/>
          <a:lstStyle>
            <a:lvl1pPr algn="ctr">
              <a:defRPr sz="3181"/>
            </a:lvl1pPr>
          </a:lstStyle>
          <a:p>
            <a:r>
              <a:rPr lang="sv-SE"/>
              <a:t>Klicka här för att ändra format</a:t>
            </a:r>
            <a:endParaRPr lang="en-US" dirty="0"/>
          </a:p>
        </p:txBody>
      </p:sp>
      <p:sp>
        <p:nvSpPr>
          <p:cNvPr id="3" name="Subtitle 2"/>
          <p:cNvSpPr>
            <a:spLocks noGrp="1"/>
          </p:cNvSpPr>
          <p:nvPr>
            <p:ph type="subTitle" idx="1"/>
          </p:nvPr>
        </p:nvSpPr>
        <p:spPr>
          <a:xfrm>
            <a:off x="1143001" y="3602039"/>
            <a:ext cx="6858000" cy="1655762"/>
          </a:xfrm>
        </p:spPr>
        <p:txBody>
          <a:bodyPr/>
          <a:lstStyle>
            <a:lvl1pPr marL="0" indent="0" algn="ctr">
              <a:buNone/>
              <a:defRPr sz="1273"/>
            </a:lvl1pPr>
            <a:lvl2pPr marL="242428" indent="0" algn="ctr">
              <a:buNone/>
              <a:defRPr sz="1060"/>
            </a:lvl2pPr>
            <a:lvl3pPr marL="484856" indent="0" algn="ctr">
              <a:buNone/>
              <a:defRPr sz="954"/>
            </a:lvl3pPr>
            <a:lvl4pPr marL="727285" indent="0" algn="ctr">
              <a:buNone/>
              <a:defRPr sz="849"/>
            </a:lvl4pPr>
            <a:lvl5pPr marL="969713" indent="0" algn="ctr">
              <a:buNone/>
              <a:defRPr sz="849"/>
            </a:lvl5pPr>
            <a:lvl6pPr marL="1212141" indent="0" algn="ctr">
              <a:buNone/>
              <a:defRPr sz="849"/>
            </a:lvl6pPr>
            <a:lvl7pPr marL="1454569" indent="0" algn="ctr">
              <a:buNone/>
              <a:defRPr sz="849"/>
            </a:lvl7pPr>
            <a:lvl8pPr marL="1696998" indent="0" algn="ctr">
              <a:buNone/>
              <a:defRPr sz="849"/>
            </a:lvl8pPr>
            <a:lvl9pPr marL="1939426" indent="0" algn="ctr">
              <a:buNone/>
              <a:defRPr sz="849"/>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F9148D9F-CBE1-440C-B43E-754E2F6A6560}" type="datetimeFigureOut">
              <a:rPr lang="sv-SE" smtClean="0"/>
              <a:t>2020-10-08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FFD2588-AAC7-4127-9909-B8DB01A014B8}" type="slidenum">
              <a:rPr lang="sv-SE" smtClean="0"/>
              <a:t>‹#›</a:t>
            </a:fld>
            <a:endParaRPr lang="sv-SE" dirty="0"/>
          </a:p>
        </p:txBody>
      </p:sp>
    </p:spTree>
    <p:extLst>
      <p:ext uri="{BB962C8B-B14F-4D97-AF65-F5344CB8AC3E}">
        <p14:creationId xmlns:p14="http://schemas.microsoft.com/office/powerpoint/2010/main" val="154256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9148D9F-CBE1-440C-B43E-754E2F6A6560}" type="datetimeFigureOut">
              <a:rPr lang="sv-SE" smtClean="0"/>
              <a:t>2020-10-08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FFD2588-AAC7-4127-9909-B8DB01A014B8}" type="slidenum">
              <a:rPr lang="sv-SE" smtClean="0"/>
              <a:t>‹#›</a:t>
            </a:fld>
            <a:endParaRPr lang="sv-SE" dirty="0"/>
          </a:p>
        </p:txBody>
      </p:sp>
    </p:spTree>
    <p:extLst>
      <p:ext uri="{BB962C8B-B14F-4D97-AF65-F5344CB8AC3E}">
        <p14:creationId xmlns:p14="http://schemas.microsoft.com/office/powerpoint/2010/main" val="2413944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3181"/>
            </a:lvl1pPr>
          </a:lstStyle>
          <a:p>
            <a:r>
              <a:rPr lang="sv-SE"/>
              <a:t>Klicka här för att ändra format</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1273">
                <a:solidFill>
                  <a:schemeClr val="tx1"/>
                </a:solidFill>
              </a:defRPr>
            </a:lvl1pPr>
            <a:lvl2pPr marL="242428" indent="0">
              <a:buNone/>
              <a:defRPr sz="1060">
                <a:solidFill>
                  <a:schemeClr val="tx1">
                    <a:tint val="75000"/>
                  </a:schemeClr>
                </a:solidFill>
              </a:defRPr>
            </a:lvl2pPr>
            <a:lvl3pPr marL="484856" indent="0">
              <a:buNone/>
              <a:defRPr sz="954">
                <a:solidFill>
                  <a:schemeClr val="tx1">
                    <a:tint val="75000"/>
                  </a:schemeClr>
                </a:solidFill>
              </a:defRPr>
            </a:lvl3pPr>
            <a:lvl4pPr marL="727285" indent="0">
              <a:buNone/>
              <a:defRPr sz="849">
                <a:solidFill>
                  <a:schemeClr val="tx1">
                    <a:tint val="75000"/>
                  </a:schemeClr>
                </a:solidFill>
              </a:defRPr>
            </a:lvl4pPr>
            <a:lvl5pPr marL="969713" indent="0">
              <a:buNone/>
              <a:defRPr sz="849">
                <a:solidFill>
                  <a:schemeClr val="tx1">
                    <a:tint val="75000"/>
                  </a:schemeClr>
                </a:solidFill>
              </a:defRPr>
            </a:lvl5pPr>
            <a:lvl6pPr marL="1212141" indent="0">
              <a:buNone/>
              <a:defRPr sz="849">
                <a:solidFill>
                  <a:schemeClr val="tx1">
                    <a:tint val="75000"/>
                  </a:schemeClr>
                </a:solidFill>
              </a:defRPr>
            </a:lvl6pPr>
            <a:lvl7pPr marL="1454569" indent="0">
              <a:buNone/>
              <a:defRPr sz="849">
                <a:solidFill>
                  <a:schemeClr val="tx1">
                    <a:tint val="75000"/>
                  </a:schemeClr>
                </a:solidFill>
              </a:defRPr>
            </a:lvl7pPr>
            <a:lvl8pPr marL="1696998" indent="0">
              <a:buNone/>
              <a:defRPr sz="849">
                <a:solidFill>
                  <a:schemeClr val="tx1">
                    <a:tint val="75000"/>
                  </a:schemeClr>
                </a:solidFill>
              </a:defRPr>
            </a:lvl8pPr>
            <a:lvl9pPr marL="1939426" indent="0">
              <a:buNone/>
              <a:defRPr sz="849">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9148D9F-CBE1-440C-B43E-754E2F6A6560}" type="datetimeFigureOut">
              <a:rPr lang="sv-SE" smtClean="0"/>
              <a:t>2020-10-08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FFD2588-AAC7-4127-9909-B8DB01A014B8}" type="slidenum">
              <a:rPr lang="sv-SE" smtClean="0"/>
              <a:t>‹#›</a:t>
            </a:fld>
            <a:endParaRPr lang="sv-SE" dirty="0"/>
          </a:p>
        </p:txBody>
      </p:sp>
    </p:spTree>
    <p:extLst>
      <p:ext uri="{BB962C8B-B14F-4D97-AF65-F5344CB8AC3E}">
        <p14:creationId xmlns:p14="http://schemas.microsoft.com/office/powerpoint/2010/main" val="4224824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9148D9F-CBE1-440C-B43E-754E2F6A6560}" type="datetimeFigureOut">
              <a:rPr lang="sv-SE" smtClean="0"/>
              <a:t>2020-10-08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8FFD2588-AAC7-4127-9909-B8DB01A014B8}" type="slidenum">
              <a:rPr lang="sv-SE" smtClean="0"/>
              <a:t>‹#›</a:t>
            </a:fld>
            <a:endParaRPr lang="sv-SE" dirty="0"/>
          </a:p>
        </p:txBody>
      </p:sp>
    </p:spTree>
    <p:extLst>
      <p:ext uri="{BB962C8B-B14F-4D97-AF65-F5344CB8AC3E}">
        <p14:creationId xmlns:p14="http://schemas.microsoft.com/office/powerpoint/2010/main" val="2261907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273" b="1"/>
            </a:lvl1pPr>
            <a:lvl2pPr marL="242428" indent="0">
              <a:buNone/>
              <a:defRPr sz="1060" b="1"/>
            </a:lvl2pPr>
            <a:lvl3pPr marL="484856" indent="0">
              <a:buNone/>
              <a:defRPr sz="954" b="1"/>
            </a:lvl3pPr>
            <a:lvl4pPr marL="727285" indent="0">
              <a:buNone/>
              <a:defRPr sz="849" b="1"/>
            </a:lvl4pPr>
            <a:lvl5pPr marL="969713" indent="0">
              <a:buNone/>
              <a:defRPr sz="849" b="1"/>
            </a:lvl5pPr>
            <a:lvl6pPr marL="1212141" indent="0">
              <a:buNone/>
              <a:defRPr sz="849" b="1"/>
            </a:lvl6pPr>
            <a:lvl7pPr marL="1454569" indent="0">
              <a:buNone/>
              <a:defRPr sz="849" b="1"/>
            </a:lvl7pPr>
            <a:lvl8pPr marL="1696998" indent="0">
              <a:buNone/>
              <a:defRPr sz="849" b="1"/>
            </a:lvl8pPr>
            <a:lvl9pPr marL="1939426" indent="0">
              <a:buNone/>
              <a:defRPr sz="849" b="1"/>
            </a:lvl9pPr>
          </a:lstStyle>
          <a:p>
            <a:pPr lvl="0"/>
            <a:r>
              <a:rPr lang="sv-SE"/>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1" y="1681163"/>
            <a:ext cx="3887392" cy="823912"/>
          </a:xfrm>
        </p:spPr>
        <p:txBody>
          <a:bodyPr anchor="b"/>
          <a:lstStyle>
            <a:lvl1pPr marL="0" indent="0">
              <a:buNone/>
              <a:defRPr sz="1273" b="1"/>
            </a:lvl1pPr>
            <a:lvl2pPr marL="242428" indent="0">
              <a:buNone/>
              <a:defRPr sz="1060" b="1"/>
            </a:lvl2pPr>
            <a:lvl3pPr marL="484856" indent="0">
              <a:buNone/>
              <a:defRPr sz="954" b="1"/>
            </a:lvl3pPr>
            <a:lvl4pPr marL="727285" indent="0">
              <a:buNone/>
              <a:defRPr sz="849" b="1"/>
            </a:lvl4pPr>
            <a:lvl5pPr marL="969713" indent="0">
              <a:buNone/>
              <a:defRPr sz="849" b="1"/>
            </a:lvl5pPr>
            <a:lvl6pPr marL="1212141" indent="0">
              <a:buNone/>
              <a:defRPr sz="849" b="1"/>
            </a:lvl6pPr>
            <a:lvl7pPr marL="1454569" indent="0">
              <a:buNone/>
              <a:defRPr sz="849" b="1"/>
            </a:lvl7pPr>
            <a:lvl8pPr marL="1696998" indent="0">
              <a:buNone/>
              <a:defRPr sz="849" b="1"/>
            </a:lvl8pPr>
            <a:lvl9pPr marL="1939426" indent="0">
              <a:buNone/>
              <a:defRPr sz="849" b="1"/>
            </a:lvl9pPr>
          </a:lstStyle>
          <a:p>
            <a:pPr lvl="0"/>
            <a:r>
              <a:rPr lang="sv-SE"/>
              <a:t>Klicka här för att ändra format på bakgrundstexten</a:t>
            </a:r>
          </a:p>
        </p:txBody>
      </p:sp>
      <p:sp>
        <p:nvSpPr>
          <p:cNvPr id="6" name="Content Placeholder 5"/>
          <p:cNvSpPr>
            <a:spLocks noGrp="1"/>
          </p:cNvSpPr>
          <p:nvPr>
            <p:ph sz="quarter" idx="4"/>
          </p:nvPr>
        </p:nvSpPr>
        <p:spPr>
          <a:xfrm>
            <a:off x="4629151" y="2505075"/>
            <a:ext cx="3887392"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F9148D9F-CBE1-440C-B43E-754E2F6A6560}" type="datetimeFigureOut">
              <a:rPr lang="sv-SE" smtClean="0"/>
              <a:t>2020-10-08</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8FFD2588-AAC7-4127-9909-B8DB01A014B8}" type="slidenum">
              <a:rPr lang="sv-SE" smtClean="0"/>
              <a:t>‹#›</a:t>
            </a:fld>
            <a:endParaRPr lang="sv-SE" dirty="0"/>
          </a:p>
        </p:txBody>
      </p:sp>
    </p:spTree>
    <p:extLst>
      <p:ext uri="{BB962C8B-B14F-4D97-AF65-F5344CB8AC3E}">
        <p14:creationId xmlns:p14="http://schemas.microsoft.com/office/powerpoint/2010/main" val="3690039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F9148D9F-CBE1-440C-B43E-754E2F6A6560}" type="datetimeFigureOut">
              <a:rPr lang="sv-SE" smtClean="0"/>
              <a:t>2020-10-08</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8FFD2588-AAC7-4127-9909-B8DB01A014B8}" type="slidenum">
              <a:rPr lang="sv-SE" smtClean="0"/>
              <a:t>‹#›</a:t>
            </a:fld>
            <a:endParaRPr lang="sv-SE" dirty="0"/>
          </a:p>
        </p:txBody>
      </p:sp>
    </p:spTree>
    <p:extLst>
      <p:ext uri="{BB962C8B-B14F-4D97-AF65-F5344CB8AC3E}">
        <p14:creationId xmlns:p14="http://schemas.microsoft.com/office/powerpoint/2010/main" val="4109599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48D9F-CBE1-440C-B43E-754E2F6A6560}" type="datetimeFigureOut">
              <a:rPr lang="sv-SE" smtClean="0"/>
              <a:t>2020-10-08</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8FFD2588-AAC7-4127-9909-B8DB01A014B8}" type="slidenum">
              <a:rPr lang="sv-SE" smtClean="0"/>
              <a:t>‹#›</a:t>
            </a:fld>
            <a:endParaRPr lang="sv-SE" dirty="0"/>
          </a:p>
        </p:txBody>
      </p:sp>
    </p:spTree>
    <p:extLst>
      <p:ext uri="{BB962C8B-B14F-4D97-AF65-F5344CB8AC3E}">
        <p14:creationId xmlns:p14="http://schemas.microsoft.com/office/powerpoint/2010/main" val="986230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697"/>
            </a:lvl1pPr>
          </a:lstStyle>
          <a:p>
            <a:r>
              <a:rPr lang="sv-SE"/>
              <a:t>Klicka här för att ändra format</a:t>
            </a:r>
            <a:endParaRPr lang="en-US" dirty="0"/>
          </a:p>
        </p:txBody>
      </p:sp>
      <p:sp>
        <p:nvSpPr>
          <p:cNvPr id="3" name="Content Placeholder 2"/>
          <p:cNvSpPr>
            <a:spLocks noGrp="1"/>
          </p:cNvSpPr>
          <p:nvPr>
            <p:ph idx="1"/>
          </p:nvPr>
        </p:nvSpPr>
        <p:spPr>
          <a:xfrm>
            <a:off x="3887392" y="987427"/>
            <a:ext cx="4629149" cy="4873625"/>
          </a:xfrm>
        </p:spPr>
        <p:txBody>
          <a:bodyPr/>
          <a:lstStyle>
            <a:lvl1pPr>
              <a:defRPr sz="1697"/>
            </a:lvl1pPr>
            <a:lvl2pPr>
              <a:defRPr sz="1485"/>
            </a:lvl2pPr>
            <a:lvl3pPr>
              <a:defRPr sz="1273"/>
            </a:lvl3pPr>
            <a:lvl4pPr>
              <a:defRPr sz="1060"/>
            </a:lvl4pPr>
            <a:lvl5pPr>
              <a:defRPr sz="1060"/>
            </a:lvl5pPr>
            <a:lvl6pPr>
              <a:defRPr sz="1060"/>
            </a:lvl6pPr>
            <a:lvl7pPr>
              <a:defRPr sz="1060"/>
            </a:lvl7pPr>
            <a:lvl8pPr>
              <a:defRPr sz="1060"/>
            </a:lvl8pPr>
            <a:lvl9pPr>
              <a:defRPr sz="106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849"/>
            </a:lvl1pPr>
            <a:lvl2pPr marL="242428" indent="0">
              <a:buNone/>
              <a:defRPr sz="742"/>
            </a:lvl2pPr>
            <a:lvl3pPr marL="484856" indent="0">
              <a:buNone/>
              <a:defRPr sz="636"/>
            </a:lvl3pPr>
            <a:lvl4pPr marL="727285" indent="0">
              <a:buNone/>
              <a:defRPr sz="530"/>
            </a:lvl4pPr>
            <a:lvl5pPr marL="969713" indent="0">
              <a:buNone/>
              <a:defRPr sz="530"/>
            </a:lvl5pPr>
            <a:lvl6pPr marL="1212141" indent="0">
              <a:buNone/>
              <a:defRPr sz="530"/>
            </a:lvl6pPr>
            <a:lvl7pPr marL="1454569" indent="0">
              <a:buNone/>
              <a:defRPr sz="530"/>
            </a:lvl7pPr>
            <a:lvl8pPr marL="1696998" indent="0">
              <a:buNone/>
              <a:defRPr sz="530"/>
            </a:lvl8pPr>
            <a:lvl9pPr marL="1939426" indent="0">
              <a:buNone/>
              <a:defRPr sz="53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9148D9F-CBE1-440C-B43E-754E2F6A6560}" type="datetimeFigureOut">
              <a:rPr lang="sv-SE" smtClean="0"/>
              <a:t>2020-10-08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8FFD2588-AAC7-4127-9909-B8DB01A014B8}" type="slidenum">
              <a:rPr lang="sv-SE" smtClean="0"/>
              <a:t>‹#›</a:t>
            </a:fld>
            <a:endParaRPr lang="sv-SE" dirty="0"/>
          </a:p>
        </p:txBody>
      </p:sp>
    </p:spTree>
    <p:extLst>
      <p:ext uri="{BB962C8B-B14F-4D97-AF65-F5344CB8AC3E}">
        <p14:creationId xmlns:p14="http://schemas.microsoft.com/office/powerpoint/2010/main" val="418071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4" name="Platshållare för text 3"/>
          <p:cNvSpPr>
            <a:spLocks noGrp="1"/>
          </p:cNvSpPr>
          <p:nvPr>
            <p:ph type="body" sz="quarter" idx="10" hasCustomPrompt="1"/>
          </p:nvPr>
        </p:nvSpPr>
        <p:spPr>
          <a:xfrm>
            <a:off x="457200" y="1440000"/>
            <a:ext cx="54792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226714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697"/>
            </a:lvl1pPr>
          </a:lstStyle>
          <a:p>
            <a:r>
              <a:rPr lang="sv-SE"/>
              <a:t>Klicka här för att ändra format</a:t>
            </a:r>
            <a:endParaRPr lang="en-US" dirty="0"/>
          </a:p>
        </p:txBody>
      </p:sp>
      <p:sp>
        <p:nvSpPr>
          <p:cNvPr id="3" name="Picture Placeholder 2"/>
          <p:cNvSpPr>
            <a:spLocks noGrp="1" noChangeAspect="1"/>
          </p:cNvSpPr>
          <p:nvPr>
            <p:ph type="pic" idx="1"/>
          </p:nvPr>
        </p:nvSpPr>
        <p:spPr>
          <a:xfrm>
            <a:off x="3887392" y="987427"/>
            <a:ext cx="4629149" cy="4873625"/>
          </a:xfrm>
        </p:spPr>
        <p:txBody>
          <a:bodyPr anchor="t"/>
          <a:lstStyle>
            <a:lvl1pPr marL="0" indent="0">
              <a:buNone/>
              <a:defRPr sz="1697"/>
            </a:lvl1pPr>
            <a:lvl2pPr marL="242428" indent="0">
              <a:buNone/>
              <a:defRPr sz="1485"/>
            </a:lvl2pPr>
            <a:lvl3pPr marL="484856" indent="0">
              <a:buNone/>
              <a:defRPr sz="1273"/>
            </a:lvl3pPr>
            <a:lvl4pPr marL="727285" indent="0">
              <a:buNone/>
              <a:defRPr sz="1060"/>
            </a:lvl4pPr>
            <a:lvl5pPr marL="969713" indent="0">
              <a:buNone/>
              <a:defRPr sz="1060"/>
            </a:lvl5pPr>
            <a:lvl6pPr marL="1212141" indent="0">
              <a:buNone/>
              <a:defRPr sz="1060"/>
            </a:lvl6pPr>
            <a:lvl7pPr marL="1454569" indent="0">
              <a:buNone/>
              <a:defRPr sz="1060"/>
            </a:lvl7pPr>
            <a:lvl8pPr marL="1696998" indent="0">
              <a:buNone/>
              <a:defRPr sz="1060"/>
            </a:lvl8pPr>
            <a:lvl9pPr marL="1939426" indent="0">
              <a:buNone/>
              <a:defRPr sz="106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849"/>
            </a:lvl1pPr>
            <a:lvl2pPr marL="242428" indent="0">
              <a:buNone/>
              <a:defRPr sz="742"/>
            </a:lvl2pPr>
            <a:lvl3pPr marL="484856" indent="0">
              <a:buNone/>
              <a:defRPr sz="636"/>
            </a:lvl3pPr>
            <a:lvl4pPr marL="727285" indent="0">
              <a:buNone/>
              <a:defRPr sz="530"/>
            </a:lvl4pPr>
            <a:lvl5pPr marL="969713" indent="0">
              <a:buNone/>
              <a:defRPr sz="530"/>
            </a:lvl5pPr>
            <a:lvl6pPr marL="1212141" indent="0">
              <a:buNone/>
              <a:defRPr sz="530"/>
            </a:lvl6pPr>
            <a:lvl7pPr marL="1454569" indent="0">
              <a:buNone/>
              <a:defRPr sz="530"/>
            </a:lvl7pPr>
            <a:lvl8pPr marL="1696998" indent="0">
              <a:buNone/>
              <a:defRPr sz="530"/>
            </a:lvl8pPr>
            <a:lvl9pPr marL="1939426" indent="0">
              <a:buNone/>
              <a:defRPr sz="53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9148D9F-CBE1-440C-B43E-754E2F6A6560}" type="datetimeFigureOut">
              <a:rPr lang="sv-SE" smtClean="0"/>
              <a:t>2020-10-08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8FFD2588-AAC7-4127-9909-B8DB01A014B8}" type="slidenum">
              <a:rPr lang="sv-SE" smtClean="0"/>
              <a:t>‹#›</a:t>
            </a:fld>
            <a:endParaRPr lang="sv-SE" dirty="0"/>
          </a:p>
        </p:txBody>
      </p:sp>
    </p:spTree>
    <p:extLst>
      <p:ext uri="{BB962C8B-B14F-4D97-AF65-F5344CB8AC3E}">
        <p14:creationId xmlns:p14="http://schemas.microsoft.com/office/powerpoint/2010/main" val="3184228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9148D9F-CBE1-440C-B43E-754E2F6A6560}" type="datetimeFigureOut">
              <a:rPr lang="sv-SE" smtClean="0"/>
              <a:t>2020-10-08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FFD2588-AAC7-4127-9909-B8DB01A014B8}" type="slidenum">
              <a:rPr lang="sv-SE" smtClean="0"/>
              <a:t>‹#›</a:t>
            </a:fld>
            <a:endParaRPr lang="sv-SE" dirty="0"/>
          </a:p>
        </p:txBody>
      </p:sp>
    </p:spTree>
    <p:extLst>
      <p:ext uri="{BB962C8B-B14F-4D97-AF65-F5344CB8AC3E}">
        <p14:creationId xmlns:p14="http://schemas.microsoft.com/office/powerpoint/2010/main" val="186524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9148D9F-CBE1-440C-B43E-754E2F6A6560}" type="datetimeFigureOut">
              <a:rPr lang="sv-SE" smtClean="0"/>
              <a:t>2020-10-08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FFD2588-AAC7-4127-9909-B8DB01A014B8}" type="slidenum">
              <a:rPr lang="sv-SE" smtClean="0"/>
              <a:t>‹#›</a:t>
            </a:fld>
            <a:endParaRPr lang="sv-SE" dirty="0"/>
          </a:p>
        </p:txBody>
      </p:sp>
    </p:spTree>
    <p:extLst>
      <p:ext uri="{BB962C8B-B14F-4D97-AF65-F5344CB8AC3E}">
        <p14:creationId xmlns:p14="http://schemas.microsoft.com/office/powerpoint/2010/main" val="287898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endParaRPr lang="sv-SE" sz="2000" dirty="0">
              <a:solidFill>
                <a:srgbClr val="000000"/>
              </a:solidFill>
              <a:latin typeface="+mn-lt"/>
              <a:ea typeface="+mn-ea"/>
              <a:cs typeface="+mn-cs"/>
            </a:endParaRP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1"/>
          </a:solidFill>
        </p:spPr>
        <p:txBody>
          <a:bodyPr anchor="t" anchorCtr="1"/>
          <a:lstStyle>
            <a:lvl1pPr marL="0" indent="0">
              <a:buFontTx/>
              <a:buNone/>
              <a:defRPr>
                <a:solidFill>
                  <a:schemeClr val="bg1"/>
                </a:solidFill>
              </a:defRPr>
            </a:lvl1pPr>
          </a:lstStyle>
          <a:p>
            <a:r>
              <a:rPr lang="sv-SE"/>
              <a:t>Klicka på ikonen för att lägga till en bild</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r>
              <a:rPr lang="sv-SE" sz="1400" baseline="0" dirty="0">
                <a:solidFill>
                  <a:schemeClr val="tx2"/>
                </a:solidFill>
              </a:rPr>
              <a:t>.</a:t>
            </a:r>
            <a:endParaRPr lang="sv-SE" sz="1400" dirty="0">
              <a:solidFill>
                <a:schemeClr val="tx2"/>
              </a:solidFill>
            </a:endParaRPr>
          </a:p>
        </p:txBody>
      </p:sp>
    </p:spTree>
    <p:extLst>
      <p:ext uri="{BB962C8B-B14F-4D97-AF65-F5344CB8AC3E}">
        <p14:creationId xmlns:p14="http://schemas.microsoft.com/office/powerpoint/2010/main" val="268767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endParaRPr lang="sv-SE" sz="2000" dirty="0">
              <a:solidFill>
                <a:srgbClr val="000000"/>
              </a:solidFill>
              <a:latin typeface="+mn-lt"/>
              <a:ea typeface="+mn-ea"/>
              <a:cs typeface="+mn-cs"/>
            </a:endParaRP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sv-SE"/>
              <a:t>Klicka på ikonen för att lägga till en bild</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r>
              <a:rPr lang="sv-SE" sz="1400" baseline="0" dirty="0">
                <a:solidFill>
                  <a:schemeClr val="tx2"/>
                </a:solidFill>
              </a:rPr>
              <a:t>.</a:t>
            </a:r>
            <a:endParaRPr lang="sv-SE" sz="1400" dirty="0">
              <a:solidFill>
                <a:schemeClr val="tx2"/>
              </a:solidFill>
            </a:endParaRPr>
          </a:p>
        </p:txBody>
      </p:sp>
    </p:spTree>
    <p:extLst>
      <p:ext uri="{BB962C8B-B14F-4D97-AF65-F5344CB8AC3E}">
        <p14:creationId xmlns:p14="http://schemas.microsoft.com/office/powerpoint/2010/main" val="32448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endParaRPr lang="sv-SE" sz="2000" dirty="0">
              <a:solidFill>
                <a:srgbClr val="000000"/>
              </a:solidFill>
              <a:latin typeface="+mn-lt"/>
              <a:ea typeface="+mn-ea"/>
              <a:cs typeface="+mn-cs"/>
            </a:endParaRP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5"/>
          </a:solidFill>
        </p:spPr>
        <p:txBody>
          <a:bodyPr anchor="t" anchorCtr="1"/>
          <a:lstStyle>
            <a:lvl1pPr marL="0" indent="0">
              <a:buFontTx/>
              <a:buNone/>
              <a:defRPr>
                <a:solidFill>
                  <a:schemeClr val="bg1"/>
                </a:solidFill>
              </a:defRPr>
            </a:lvl1pPr>
          </a:lstStyle>
          <a:p>
            <a:r>
              <a:rPr lang="sv-SE"/>
              <a:t>Klicka på ikonen för att lägga till en bild</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r>
              <a:rPr lang="sv-SE" sz="1400" baseline="0" dirty="0">
                <a:solidFill>
                  <a:schemeClr val="tx2"/>
                </a:solidFill>
              </a:rPr>
              <a:t>.</a:t>
            </a:r>
            <a:endParaRPr lang="sv-SE" sz="1400" dirty="0">
              <a:solidFill>
                <a:schemeClr val="tx2"/>
              </a:solidFill>
            </a:endParaRPr>
          </a:p>
        </p:txBody>
      </p:sp>
    </p:spTree>
    <p:extLst>
      <p:ext uri="{BB962C8B-B14F-4D97-AF65-F5344CB8AC3E}">
        <p14:creationId xmlns:p14="http://schemas.microsoft.com/office/powerpoint/2010/main" val="229056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endParaRPr lang="sv-SE" sz="2000" dirty="0">
              <a:solidFill>
                <a:srgbClr val="000000"/>
              </a:solidFill>
              <a:latin typeface="+mn-lt"/>
              <a:ea typeface="+mn-ea"/>
              <a:cs typeface="+mn-cs"/>
            </a:endParaRP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3"/>
          </a:solidFill>
        </p:spPr>
        <p:txBody>
          <a:bodyPr anchor="t" anchorCtr="1"/>
          <a:lstStyle>
            <a:lvl1pPr marL="0" indent="0">
              <a:buFontTx/>
              <a:buNone/>
              <a:defRPr>
                <a:solidFill>
                  <a:schemeClr val="bg1"/>
                </a:solidFill>
              </a:defRPr>
            </a:lvl1pPr>
          </a:lstStyle>
          <a:p>
            <a:r>
              <a:rPr lang="sv-SE"/>
              <a:t>Klicka på ikonen för att lägga till en bild</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r>
              <a:rPr lang="sv-SE" sz="1400" baseline="0" dirty="0">
                <a:solidFill>
                  <a:schemeClr val="tx2"/>
                </a:solidFill>
              </a:rPr>
              <a:t>.</a:t>
            </a:r>
            <a:endParaRPr lang="sv-SE" sz="1400" dirty="0">
              <a:solidFill>
                <a:schemeClr val="tx2"/>
              </a:solidFill>
            </a:endParaRPr>
          </a:p>
        </p:txBody>
      </p:sp>
    </p:spTree>
    <p:extLst>
      <p:ext uri="{BB962C8B-B14F-4D97-AF65-F5344CB8AC3E}">
        <p14:creationId xmlns:p14="http://schemas.microsoft.com/office/powerpoint/2010/main" val="419763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12772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57200" y="1440001"/>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805185" y="1440000"/>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
          <p:cNvSpPr>
            <a:spLocks noGrp="1"/>
          </p:cNvSpPr>
          <p:nvPr>
            <p:ph type="body" sz="quarter" idx="13" hasCustomPrompt="1"/>
          </p:nvPr>
        </p:nvSpPr>
        <p:spPr>
          <a:xfrm>
            <a:off x="460374"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4805185"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r>
              <a:rPr lang="sv-SE"/>
              <a:t>20XX-XX-XX</a:t>
            </a:r>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3599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r>
              <a:rPr lang="sv-SE"/>
              <a:t>20XX-XX-XX</a:t>
            </a:r>
            <a:endParaRPr lang="sv-SE" dirty="0"/>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endParaRPr lang="sv-SE" dirty="0"/>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67543" y="6279952"/>
            <a:ext cx="1156816" cy="396000"/>
          </a:xfrm>
          <a:prstGeom prst="rect">
            <a:avLst/>
          </a:prstGeom>
        </p:spPr>
      </p:pic>
    </p:spTree>
    <p:extLst>
      <p:ext uri="{BB962C8B-B14F-4D97-AF65-F5344CB8AC3E}">
        <p14:creationId xmlns:p14="http://schemas.microsoft.com/office/powerpoint/2010/main" val="338848792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6" r:id="rId3"/>
    <p:sldLayoutId id="2147483657" r:id="rId4"/>
    <p:sldLayoutId id="2147483658" r:id="rId5"/>
    <p:sldLayoutId id="2147483659" r:id="rId6"/>
    <p:sldLayoutId id="2147483660" r:id="rId7"/>
    <p:sldLayoutId id="2147483650" r:id="rId8"/>
    <p:sldLayoutId id="2147483652" r:id="rId9"/>
    <p:sldLayoutId id="2147483664" r:id="rId10"/>
    <p:sldLayoutId id="2147483665" r:id="rId11"/>
    <p:sldLayoutId id="2147483668" r:id="rId12"/>
    <p:sldLayoutId id="2147483667" r:id="rId13"/>
    <p:sldLayoutId id="2147483653" r:id="rId14"/>
    <p:sldLayoutId id="2147483654" r:id="rId15"/>
    <p:sldLayoutId id="2147483655" r:id="rId16"/>
    <p:sldLayoutId id="2147483651" r:id="rId17"/>
    <p:sldLayoutId id="2147483661" r:id="rId18"/>
    <p:sldLayoutId id="2147483662" r:id="rId19"/>
    <p:sldLayoutId id="2147483663" r:id="rId20"/>
    <p:sldLayoutId id="2147483669" r:id="rId21"/>
  </p:sldLayoutIdLst>
  <p:hf sldNum="0"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886700" cy="132556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28651" y="6356351"/>
            <a:ext cx="2057400" cy="365125"/>
          </a:xfrm>
          <a:prstGeom prst="rect">
            <a:avLst/>
          </a:prstGeom>
        </p:spPr>
        <p:txBody>
          <a:bodyPr vert="horz" lIns="91440" tIns="45720" rIns="91440" bIns="45720" rtlCol="0" anchor="ctr"/>
          <a:lstStyle>
            <a:lvl1pPr algn="l">
              <a:defRPr sz="636">
                <a:solidFill>
                  <a:schemeClr val="tx1">
                    <a:tint val="75000"/>
                  </a:schemeClr>
                </a:solidFill>
              </a:defRPr>
            </a:lvl1pPr>
          </a:lstStyle>
          <a:p>
            <a:fld id="{F9148D9F-CBE1-440C-B43E-754E2F6A6560}" type="datetimeFigureOut">
              <a:rPr lang="sv-SE" smtClean="0"/>
              <a:t>2020-10-08</a:t>
            </a:fld>
            <a:endParaRPr lang="sv-SE" dirty="0"/>
          </a:p>
        </p:txBody>
      </p:sp>
      <p:sp>
        <p:nvSpPr>
          <p:cNvPr id="5" name="Footer Placeholder 4"/>
          <p:cNvSpPr>
            <a:spLocks noGrp="1"/>
          </p:cNvSpPr>
          <p:nvPr>
            <p:ph type="ftr" sz="quarter" idx="3"/>
          </p:nvPr>
        </p:nvSpPr>
        <p:spPr>
          <a:xfrm>
            <a:off x="3028951" y="6356351"/>
            <a:ext cx="3086100" cy="365125"/>
          </a:xfrm>
          <a:prstGeom prst="rect">
            <a:avLst/>
          </a:prstGeom>
        </p:spPr>
        <p:txBody>
          <a:bodyPr vert="horz" lIns="91440" tIns="45720" rIns="91440" bIns="45720" rtlCol="0" anchor="ctr"/>
          <a:lstStyle>
            <a:lvl1pPr algn="ctr">
              <a:defRPr sz="636">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636">
                <a:solidFill>
                  <a:schemeClr val="tx1">
                    <a:tint val="75000"/>
                  </a:schemeClr>
                </a:solidFill>
              </a:defRPr>
            </a:lvl1pPr>
          </a:lstStyle>
          <a:p>
            <a:fld id="{8FFD2588-AAC7-4127-9909-B8DB01A014B8}" type="slidenum">
              <a:rPr lang="sv-SE" smtClean="0"/>
              <a:t>‹#›</a:t>
            </a:fld>
            <a:endParaRPr lang="sv-SE" dirty="0"/>
          </a:p>
        </p:txBody>
      </p:sp>
    </p:spTree>
    <p:extLst>
      <p:ext uri="{BB962C8B-B14F-4D97-AF65-F5344CB8AC3E}">
        <p14:creationId xmlns:p14="http://schemas.microsoft.com/office/powerpoint/2010/main" val="242387871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484856" rtl="0" eaLnBrk="1" latinLnBrk="0" hangingPunct="1">
        <a:lnSpc>
          <a:spcPct val="90000"/>
        </a:lnSpc>
        <a:spcBef>
          <a:spcPct val="0"/>
        </a:spcBef>
        <a:buNone/>
        <a:defRPr sz="2333" kern="1200">
          <a:solidFill>
            <a:schemeClr val="tx1"/>
          </a:solidFill>
          <a:latin typeface="+mj-lt"/>
          <a:ea typeface="+mj-ea"/>
          <a:cs typeface="+mj-cs"/>
        </a:defRPr>
      </a:lvl1pPr>
    </p:titleStyle>
    <p:bodyStyle>
      <a:lvl1pPr marL="121214" indent="-121214" algn="l" defTabSz="484856" rtl="0" eaLnBrk="1" latinLnBrk="0" hangingPunct="1">
        <a:lnSpc>
          <a:spcPct val="90000"/>
        </a:lnSpc>
        <a:spcBef>
          <a:spcPts val="530"/>
        </a:spcBef>
        <a:buFont typeface="Arial" panose="020B0604020202020204" pitchFamily="34" charset="0"/>
        <a:buChar char="•"/>
        <a:defRPr sz="1485" kern="1200">
          <a:solidFill>
            <a:schemeClr val="tx1"/>
          </a:solidFill>
          <a:latin typeface="+mn-lt"/>
          <a:ea typeface="+mn-ea"/>
          <a:cs typeface="+mn-cs"/>
        </a:defRPr>
      </a:lvl1pPr>
      <a:lvl2pPr marL="363642" indent="-121214" algn="l" defTabSz="484856" rtl="0" eaLnBrk="1" latinLnBrk="0" hangingPunct="1">
        <a:lnSpc>
          <a:spcPct val="90000"/>
        </a:lnSpc>
        <a:spcBef>
          <a:spcPts val="265"/>
        </a:spcBef>
        <a:buFont typeface="Arial" panose="020B0604020202020204" pitchFamily="34" charset="0"/>
        <a:buChar char="•"/>
        <a:defRPr sz="1273" kern="1200">
          <a:solidFill>
            <a:schemeClr val="tx1"/>
          </a:solidFill>
          <a:latin typeface="+mn-lt"/>
          <a:ea typeface="+mn-ea"/>
          <a:cs typeface="+mn-cs"/>
        </a:defRPr>
      </a:lvl2pPr>
      <a:lvl3pPr marL="606070" indent="-121214" algn="l" defTabSz="484856" rtl="0" eaLnBrk="1" latinLnBrk="0" hangingPunct="1">
        <a:lnSpc>
          <a:spcPct val="90000"/>
        </a:lnSpc>
        <a:spcBef>
          <a:spcPts val="265"/>
        </a:spcBef>
        <a:buFont typeface="Arial" panose="020B0604020202020204" pitchFamily="34" charset="0"/>
        <a:buChar char="•"/>
        <a:defRPr sz="1060" kern="1200">
          <a:solidFill>
            <a:schemeClr val="tx1"/>
          </a:solidFill>
          <a:latin typeface="+mn-lt"/>
          <a:ea typeface="+mn-ea"/>
          <a:cs typeface="+mn-cs"/>
        </a:defRPr>
      </a:lvl3pPr>
      <a:lvl4pPr marL="848498" indent="-121214" algn="l" defTabSz="484856" rtl="0" eaLnBrk="1" latinLnBrk="0" hangingPunct="1">
        <a:lnSpc>
          <a:spcPct val="90000"/>
        </a:lnSpc>
        <a:spcBef>
          <a:spcPts val="265"/>
        </a:spcBef>
        <a:buFont typeface="Arial" panose="020B0604020202020204" pitchFamily="34" charset="0"/>
        <a:buChar char="•"/>
        <a:defRPr sz="954" kern="1200">
          <a:solidFill>
            <a:schemeClr val="tx1"/>
          </a:solidFill>
          <a:latin typeface="+mn-lt"/>
          <a:ea typeface="+mn-ea"/>
          <a:cs typeface="+mn-cs"/>
        </a:defRPr>
      </a:lvl4pPr>
      <a:lvl5pPr marL="1090927" indent="-121214" algn="l" defTabSz="484856" rtl="0" eaLnBrk="1" latinLnBrk="0" hangingPunct="1">
        <a:lnSpc>
          <a:spcPct val="90000"/>
        </a:lnSpc>
        <a:spcBef>
          <a:spcPts val="265"/>
        </a:spcBef>
        <a:buFont typeface="Arial" panose="020B0604020202020204" pitchFamily="34" charset="0"/>
        <a:buChar char="•"/>
        <a:defRPr sz="954" kern="1200">
          <a:solidFill>
            <a:schemeClr val="tx1"/>
          </a:solidFill>
          <a:latin typeface="+mn-lt"/>
          <a:ea typeface="+mn-ea"/>
          <a:cs typeface="+mn-cs"/>
        </a:defRPr>
      </a:lvl5pPr>
      <a:lvl6pPr marL="1333355" indent="-121214" algn="l" defTabSz="484856" rtl="0" eaLnBrk="1" latinLnBrk="0" hangingPunct="1">
        <a:lnSpc>
          <a:spcPct val="90000"/>
        </a:lnSpc>
        <a:spcBef>
          <a:spcPts val="265"/>
        </a:spcBef>
        <a:buFont typeface="Arial" panose="020B0604020202020204" pitchFamily="34" charset="0"/>
        <a:buChar char="•"/>
        <a:defRPr sz="954" kern="1200">
          <a:solidFill>
            <a:schemeClr val="tx1"/>
          </a:solidFill>
          <a:latin typeface="+mn-lt"/>
          <a:ea typeface="+mn-ea"/>
          <a:cs typeface="+mn-cs"/>
        </a:defRPr>
      </a:lvl6pPr>
      <a:lvl7pPr marL="1575783" indent="-121214" algn="l" defTabSz="484856" rtl="0" eaLnBrk="1" latinLnBrk="0" hangingPunct="1">
        <a:lnSpc>
          <a:spcPct val="90000"/>
        </a:lnSpc>
        <a:spcBef>
          <a:spcPts val="265"/>
        </a:spcBef>
        <a:buFont typeface="Arial" panose="020B0604020202020204" pitchFamily="34" charset="0"/>
        <a:buChar char="•"/>
        <a:defRPr sz="954" kern="1200">
          <a:solidFill>
            <a:schemeClr val="tx1"/>
          </a:solidFill>
          <a:latin typeface="+mn-lt"/>
          <a:ea typeface="+mn-ea"/>
          <a:cs typeface="+mn-cs"/>
        </a:defRPr>
      </a:lvl7pPr>
      <a:lvl8pPr marL="1818211" indent="-121214" algn="l" defTabSz="484856" rtl="0" eaLnBrk="1" latinLnBrk="0" hangingPunct="1">
        <a:lnSpc>
          <a:spcPct val="90000"/>
        </a:lnSpc>
        <a:spcBef>
          <a:spcPts val="265"/>
        </a:spcBef>
        <a:buFont typeface="Arial" panose="020B0604020202020204" pitchFamily="34" charset="0"/>
        <a:buChar char="•"/>
        <a:defRPr sz="954" kern="1200">
          <a:solidFill>
            <a:schemeClr val="tx1"/>
          </a:solidFill>
          <a:latin typeface="+mn-lt"/>
          <a:ea typeface="+mn-ea"/>
          <a:cs typeface="+mn-cs"/>
        </a:defRPr>
      </a:lvl8pPr>
      <a:lvl9pPr marL="2060640" indent="-121214" algn="l" defTabSz="484856" rtl="0" eaLnBrk="1" latinLnBrk="0" hangingPunct="1">
        <a:lnSpc>
          <a:spcPct val="90000"/>
        </a:lnSpc>
        <a:spcBef>
          <a:spcPts val="265"/>
        </a:spcBef>
        <a:buFont typeface="Arial" panose="020B0604020202020204" pitchFamily="34" charset="0"/>
        <a:buChar char="•"/>
        <a:defRPr sz="954" kern="1200">
          <a:solidFill>
            <a:schemeClr val="tx1"/>
          </a:solidFill>
          <a:latin typeface="+mn-lt"/>
          <a:ea typeface="+mn-ea"/>
          <a:cs typeface="+mn-cs"/>
        </a:defRPr>
      </a:lvl9pPr>
    </p:bodyStyle>
    <p:otherStyle>
      <a:defPPr>
        <a:defRPr lang="en-US"/>
      </a:defPPr>
      <a:lvl1pPr marL="0" algn="l" defTabSz="484856" rtl="0" eaLnBrk="1" latinLnBrk="0" hangingPunct="1">
        <a:defRPr sz="954" kern="1200">
          <a:solidFill>
            <a:schemeClr val="tx1"/>
          </a:solidFill>
          <a:latin typeface="+mn-lt"/>
          <a:ea typeface="+mn-ea"/>
          <a:cs typeface="+mn-cs"/>
        </a:defRPr>
      </a:lvl1pPr>
      <a:lvl2pPr marL="242428" algn="l" defTabSz="484856" rtl="0" eaLnBrk="1" latinLnBrk="0" hangingPunct="1">
        <a:defRPr sz="954" kern="1200">
          <a:solidFill>
            <a:schemeClr val="tx1"/>
          </a:solidFill>
          <a:latin typeface="+mn-lt"/>
          <a:ea typeface="+mn-ea"/>
          <a:cs typeface="+mn-cs"/>
        </a:defRPr>
      </a:lvl2pPr>
      <a:lvl3pPr marL="484856" algn="l" defTabSz="484856" rtl="0" eaLnBrk="1" latinLnBrk="0" hangingPunct="1">
        <a:defRPr sz="954" kern="1200">
          <a:solidFill>
            <a:schemeClr val="tx1"/>
          </a:solidFill>
          <a:latin typeface="+mn-lt"/>
          <a:ea typeface="+mn-ea"/>
          <a:cs typeface="+mn-cs"/>
        </a:defRPr>
      </a:lvl3pPr>
      <a:lvl4pPr marL="727285" algn="l" defTabSz="484856" rtl="0" eaLnBrk="1" latinLnBrk="0" hangingPunct="1">
        <a:defRPr sz="954" kern="1200">
          <a:solidFill>
            <a:schemeClr val="tx1"/>
          </a:solidFill>
          <a:latin typeface="+mn-lt"/>
          <a:ea typeface="+mn-ea"/>
          <a:cs typeface="+mn-cs"/>
        </a:defRPr>
      </a:lvl4pPr>
      <a:lvl5pPr marL="969713" algn="l" defTabSz="484856" rtl="0" eaLnBrk="1" latinLnBrk="0" hangingPunct="1">
        <a:defRPr sz="954" kern="1200">
          <a:solidFill>
            <a:schemeClr val="tx1"/>
          </a:solidFill>
          <a:latin typeface="+mn-lt"/>
          <a:ea typeface="+mn-ea"/>
          <a:cs typeface="+mn-cs"/>
        </a:defRPr>
      </a:lvl5pPr>
      <a:lvl6pPr marL="1212141" algn="l" defTabSz="484856" rtl="0" eaLnBrk="1" latinLnBrk="0" hangingPunct="1">
        <a:defRPr sz="954" kern="1200">
          <a:solidFill>
            <a:schemeClr val="tx1"/>
          </a:solidFill>
          <a:latin typeface="+mn-lt"/>
          <a:ea typeface="+mn-ea"/>
          <a:cs typeface="+mn-cs"/>
        </a:defRPr>
      </a:lvl6pPr>
      <a:lvl7pPr marL="1454569" algn="l" defTabSz="484856" rtl="0" eaLnBrk="1" latinLnBrk="0" hangingPunct="1">
        <a:defRPr sz="954" kern="1200">
          <a:solidFill>
            <a:schemeClr val="tx1"/>
          </a:solidFill>
          <a:latin typeface="+mn-lt"/>
          <a:ea typeface="+mn-ea"/>
          <a:cs typeface="+mn-cs"/>
        </a:defRPr>
      </a:lvl7pPr>
      <a:lvl8pPr marL="1696998" algn="l" defTabSz="484856" rtl="0" eaLnBrk="1" latinLnBrk="0" hangingPunct="1">
        <a:defRPr sz="954" kern="1200">
          <a:solidFill>
            <a:schemeClr val="tx1"/>
          </a:solidFill>
          <a:latin typeface="+mn-lt"/>
          <a:ea typeface="+mn-ea"/>
          <a:cs typeface="+mn-cs"/>
        </a:defRPr>
      </a:lvl8pPr>
      <a:lvl9pPr marL="1939426" algn="l" defTabSz="484856" rtl="0" eaLnBrk="1" latinLnBrk="0" hangingPunct="1">
        <a:defRPr sz="9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Företagandet i Stockholms stad</a:t>
            </a:r>
            <a:endParaRPr lang="sv-SE" dirty="0"/>
          </a:p>
        </p:txBody>
      </p:sp>
      <p:sp>
        <p:nvSpPr>
          <p:cNvPr id="3" name="Underrubrik 2"/>
          <p:cNvSpPr>
            <a:spLocks noGrp="1"/>
          </p:cNvSpPr>
          <p:nvPr>
            <p:ph type="subTitle" idx="1"/>
          </p:nvPr>
        </p:nvSpPr>
        <p:spPr>
          <a:xfrm>
            <a:off x="457200" y="1440000"/>
            <a:ext cx="6995120" cy="2565064"/>
          </a:xfrm>
        </p:spPr>
        <p:txBody>
          <a:bodyPr/>
          <a:lstStyle/>
          <a:p>
            <a:r>
              <a:rPr lang="sv-SE" dirty="0"/>
              <a:t>Nuläge &amp; utveckling 2013-2020</a:t>
            </a:r>
          </a:p>
          <a:p>
            <a:r>
              <a:rPr lang="sv-SE" dirty="0" err="1"/>
              <a:t>Webinarium</a:t>
            </a:r>
            <a:r>
              <a:rPr lang="sv-SE" dirty="0"/>
              <a:t> 2020-09-03</a:t>
            </a:r>
          </a:p>
          <a:p>
            <a:r>
              <a:rPr lang="sv-SE" sz="2400" dirty="0"/>
              <a:t>Vi kör igång 13:05, så hämta en kopp kaffe, sträck på kroppen och peppa för kommande </a:t>
            </a:r>
            <a:r>
              <a:rPr lang="sv-SE" sz="2400" dirty="0" err="1"/>
              <a:t>webinarium</a:t>
            </a:r>
            <a:r>
              <a:rPr lang="sv-SE" sz="2400" dirty="0"/>
              <a:t>!</a:t>
            </a:r>
          </a:p>
        </p:txBody>
      </p:sp>
    </p:spTree>
    <p:extLst>
      <p:ext uri="{BB962C8B-B14F-4D97-AF65-F5344CB8AC3E}">
        <p14:creationId xmlns:p14="http://schemas.microsoft.com/office/powerpoint/2010/main" val="4203083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1383593904"/>
              </p:ext>
            </p:extLst>
          </p:nvPr>
        </p:nvGraphicFramePr>
        <p:xfrm>
          <a:off x="457200" y="1052736"/>
          <a:ext cx="8363272" cy="486051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sv-SE"/>
              <a:t>Befolkning och skatteunderlag Stockholms stad</a:t>
            </a:r>
            <a:endParaRPr lang="en-US" dirty="0"/>
          </a:p>
        </p:txBody>
      </p:sp>
      <p:sp>
        <p:nvSpPr>
          <p:cNvPr id="4" name="Text Placeholder 3"/>
          <p:cNvSpPr>
            <a:spLocks noGrp="1"/>
          </p:cNvSpPr>
          <p:nvPr>
            <p:ph type="body" sz="quarter" idx="13"/>
          </p:nvPr>
        </p:nvSpPr>
        <p:spPr/>
        <p:txBody>
          <a:bodyPr/>
          <a:lstStyle/>
          <a:p>
            <a:r>
              <a:rPr lang="sv-SE" dirty="0"/>
              <a:t>SCB</a:t>
            </a:r>
          </a:p>
        </p:txBody>
      </p:sp>
      <p:sp>
        <p:nvSpPr>
          <p:cNvPr id="7" name="Oval Callout 6"/>
          <p:cNvSpPr/>
          <p:nvPr/>
        </p:nvSpPr>
        <p:spPr>
          <a:xfrm>
            <a:off x="4631320" y="1055811"/>
            <a:ext cx="2277211" cy="938741"/>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67 tkr/capita</a:t>
            </a:r>
            <a:endParaRPr lang="sv-SE" dirty="0"/>
          </a:p>
          <a:p>
            <a:pPr algn="ctr"/>
            <a:r>
              <a:rPr lang="sv-SE"/>
              <a:t>Totalt 49 mljdr kr</a:t>
            </a:r>
            <a:endParaRPr lang="en-US" dirty="0"/>
          </a:p>
        </p:txBody>
      </p:sp>
      <p:sp>
        <p:nvSpPr>
          <p:cNvPr id="8" name="Oval Callout 7"/>
          <p:cNvSpPr/>
          <p:nvPr/>
        </p:nvSpPr>
        <p:spPr>
          <a:xfrm>
            <a:off x="7020272" y="1896292"/>
            <a:ext cx="2123728" cy="839960"/>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53 % av befolkning</a:t>
            </a:r>
            <a:r>
              <a:rPr lang="en-US" dirty="0" err="1"/>
              <a:t>en</a:t>
            </a:r>
            <a:endParaRPr lang="sv-SE" dirty="0"/>
          </a:p>
        </p:txBody>
      </p:sp>
    </p:spTree>
    <p:extLst>
      <p:ext uri="{BB962C8B-B14F-4D97-AF65-F5344CB8AC3E}">
        <p14:creationId xmlns:p14="http://schemas.microsoft.com/office/powerpoint/2010/main" val="34001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2570057770"/>
              </p:ext>
            </p:extLst>
          </p:nvPr>
        </p:nvGraphicFramePr>
        <p:xfrm>
          <a:off x="457200" y="1439863"/>
          <a:ext cx="7261225" cy="42271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sv-SE"/>
              <a:t>Arbetspendling Stockholms stad</a:t>
            </a:r>
            <a:endParaRPr lang="en-US" dirty="0"/>
          </a:p>
        </p:txBody>
      </p:sp>
      <p:sp>
        <p:nvSpPr>
          <p:cNvPr id="4" name="Text Placeholder 3"/>
          <p:cNvSpPr>
            <a:spLocks noGrp="1"/>
          </p:cNvSpPr>
          <p:nvPr>
            <p:ph type="body" sz="quarter" idx="13"/>
          </p:nvPr>
        </p:nvSpPr>
        <p:spPr>
          <a:xfrm>
            <a:off x="471522" y="5945129"/>
            <a:ext cx="7282800" cy="180000"/>
          </a:xfrm>
        </p:spPr>
        <p:txBody>
          <a:bodyPr/>
          <a:lstStyle/>
          <a:p>
            <a:r>
              <a:rPr lang="sv-SE" dirty="0"/>
              <a:t>SCB, RAMS 2019</a:t>
            </a:r>
          </a:p>
        </p:txBody>
      </p:sp>
      <p:sp>
        <p:nvSpPr>
          <p:cNvPr id="6" name="Höger klammerparentes 5"/>
          <p:cNvSpPr/>
          <p:nvPr/>
        </p:nvSpPr>
        <p:spPr>
          <a:xfrm rot="5400000">
            <a:off x="5470214" y="4252941"/>
            <a:ext cx="435819" cy="3384376"/>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 name="textruta 6"/>
          <p:cNvSpPr txBox="1"/>
          <p:nvPr/>
        </p:nvSpPr>
        <p:spPr>
          <a:xfrm>
            <a:off x="4313387" y="6218604"/>
            <a:ext cx="2749471" cy="369332"/>
          </a:xfrm>
          <a:prstGeom prst="rect">
            <a:avLst/>
          </a:prstGeom>
          <a:noFill/>
        </p:spPr>
        <p:txBody>
          <a:bodyPr wrap="none" rtlCol="0">
            <a:spAutoFit/>
          </a:bodyPr>
          <a:lstStyle/>
          <a:p>
            <a:r>
              <a:rPr lang="sv-SE" dirty="0"/>
              <a:t>Arbetande dagbefolkning</a:t>
            </a:r>
          </a:p>
        </p:txBody>
      </p:sp>
    </p:spTree>
    <p:extLst>
      <p:ext uri="{BB962C8B-B14F-4D97-AF65-F5344CB8AC3E}">
        <p14:creationId xmlns:p14="http://schemas.microsoft.com/office/powerpoint/2010/main" val="366296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Företags- och arbetsplatsförekomster i Stockholms stad 2020</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87751920"/>
              </p:ext>
            </p:extLst>
          </p:nvPr>
        </p:nvGraphicFramePr>
        <p:xfrm>
          <a:off x="457200" y="1437198"/>
          <a:ext cx="7283450" cy="42941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3"/>
          </p:nvPr>
        </p:nvSpPr>
        <p:spPr/>
        <p:txBody>
          <a:bodyPr/>
          <a:lstStyle/>
          <a:p>
            <a:r>
              <a:rPr lang="sv-SE" err="1"/>
              <a:t>Bolagsverket</a:t>
            </a:r>
            <a:r>
              <a:rPr lang="sv-SE"/>
              <a:t>, SCB</a:t>
            </a:r>
            <a:endParaRPr lang="en-US" dirty="0"/>
          </a:p>
        </p:txBody>
      </p:sp>
      <p:sp>
        <p:nvSpPr>
          <p:cNvPr id="3" name="Höger klammerparentes 2"/>
          <p:cNvSpPr/>
          <p:nvPr/>
        </p:nvSpPr>
        <p:spPr>
          <a:xfrm>
            <a:off x="7308304" y="3861048"/>
            <a:ext cx="216024" cy="14401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 name="textruta 4"/>
          <p:cNvSpPr txBox="1"/>
          <p:nvPr/>
        </p:nvSpPr>
        <p:spPr>
          <a:xfrm>
            <a:off x="6804248" y="1798307"/>
            <a:ext cx="2159942" cy="923330"/>
          </a:xfrm>
          <a:prstGeom prst="rect">
            <a:avLst/>
          </a:prstGeom>
          <a:noFill/>
        </p:spPr>
        <p:txBody>
          <a:bodyPr wrap="square" rtlCol="0">
            <a:spAutoFit/>
          </a:bodyPr>
          <a:lstStyle/>
          <a:p>
            <a:r>
              <a:rPr lang="sv-SE"/>
              <a:t>Litet gap = få arbetsgivare med flera arbetsställen</a:t>
            </a:r>
            <a:endParaRPr lang="sv-SE" dirty="0"/>
          </a:p>
        </p:txBody>
      </p:sp>
      <p:cxnSp>
        <p:nvCxnSpPr>
          <p:cNvPr id="9" name="Vinklad koppling 8"/>
          <p:cNvCxnSpPr>
            <a:stCxn id="3" idx="1"/>
            <a:endCxn id="5" idx="2"/>
          </p:cNvCxnSpPr>
          <p:nvPr/>
        </p:nvCxnSpPr>
        <p:spPr>
          <a:xfrm rot="10800000" flipH="1">
            <a:off x="7524327" y="2721638"/>
            <a:ext cx="359891" cy="1211419"/>
          </a:xfrm>
          <a:prstGeom prst="curvedConnector4">
            <a:avLst>
              <a:gd name="adj1" fmla="val 101754"/>
              <a:gd name="adj2" fmla="val 5297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789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Företagen i Stockholms stad</a:t>
            </a:r>
            <a:endParaRPr lang="sv-SE" dirty="0"/>
          </a:p>
        </p:txBody>
      </p:sp>
      <p:graphicFrame>
        <p:nvGraphicFramePr>
          <p:cNvPr id="7" name="Tabell 6"/>
          <p:cNvGraphicFramePr>
            <a:graphicFrameLocks noGrp="1"/>
          </p:cNvGraphicFramePr>
          <p:nvPr>
            <p:extLst>
              <p:ext uri="{D42A27DB-BD31-4B8C-83A1-F6EECF244321}">
                <p14:modId xmlns:p14="http://schemas.microsoft.com/office/powerpoint/2010/main" val="2605862668"/>
              </p:ext>
            </p:extLst>
          </p:nvPr>
        </p:nvGraphicFramePr>
        <p:xfrm>
          <a:off x="457198" y="1052741"/>
          <a:ext cx="8291265" cy="5616617"/>
        </p:xfrm>
        <a:graphic>
          <a:graphicData uri="http://schemas.openxmlformats.org/drawingml/2006/table">
            <a:tbl>
              <a:tblPr firstRow="1" firstCol="1" bandRow="1">
                <a:tableStyleId>{5C22544A-7EE6-4342-B048-85BDC9FD1C3A}</a:tableStyleId>
              </a:tblPr>
              <a:tblGrid>
                <a:gridCol w="2622135">
                  <a:extLst>
                    <a:ext uri="{9D8B030D-6E8A-4147-A177-3AD203B41FA5}">
                      <a16:colId xmlns:a16="http://schemas.microsoft.com/office/drawing/2014/main" val="1342556019"/>
                    </a:ext>
                  </a:extLst>
                </a:gridCol>
                <a:gridCol w="1015666">
                  <a:extLst>
                    <a:ext uri="{9D8B030D-6E8A-4147-A177-3AD203B41FA5}">
                      <a16:colId xmlns:a16="http://schemas.microsoft.com/office/drawing/2014/main" val="443700086"/>
                    </a:ext>
                  </a:extLst>
                </a:gridCol>
                <a:gridCol w="943118">
                  <a:extLst>
                    <a:ext uri="{9D8B030D-6E8A-4147-A177-3AD203B41FA5}">
                      <a16:colId xmlns:a16="http://schemas.microsoft.com/office/drawing/2014/main" val="882218865"/>
                    </a:ext>
                  </a:extLst>
                </a:gridCol>
                <a:gridCol w="1073229">
                  <a:extLst>
                    <a:ext uri="{9D8B030D-6E8A-4147-A177-3AD203B41FA5}">
                      <a16:colId xmlns:a16="http://schemas.microsoft.com/office/drawing/2014/main" val="1185573384"/>
                    </a:ext>
                  </a:extLst>
                </a:gridCol>
                <a:gridCol w="830053">
                  <a:extLst>
                    <a:ext uri="{9D8B030D-6E8A-4147-A177-3AD203B41FA5}">
                      <a16:colId xmlns:a16="http://schemas.microsoft.com/office/drawing/2014/main" val="1682978923"/>
                    </a:ext>
                  </a:extLst>
                </a:gridCol>
                <a:gridCol w="1807064">
                  <a:extLst>
                    <a:ext uri="{9D8B030D-6E8A-4147-A177-3AD203B41FA5}">
                      <a16:colId xmlns:a16="http://schemas.microsoft.com/office/drawing/2014/main" val="3064888126"/>
                    </a:ext>
                  </a:extLst>
                </a:gridCol>
              </a:tblGrid>
              <a:tr h="559328">
                <a:tc>
                  <a:txBody>
                    <a:bodyPr/>
                    <a:lstStyle/>
                    <a:p>
                      <a:endParaRPr lang="sv-SE" sz="1800" dirty="0">
                        <a:effectLst/>
                        <a:latin typeface="Calibri" panose="020F0502020204030204" pitchFamily="34" charset="0"/>
                        <a:cs typeface="Calibri" panose="020F0502020204030204" pitchFamily="34" charset="0"/>
                      </a:endParaRPr>
                    </a:p>
                  </a:txBody>
                  <a:tcPr anchor="b"/>
                </a:tc>
                <a:tc gridSpan="2">
                  <a:txBody>
                    <a:bodyPr/>
                    <a:lstStyle/>
                    <a:p>
                      <a:pPr algn="ctr">
                        <a:lnSpc>
                          <a:spcPts val="1300"/>
                        </a:lnSpc>
                        <a:spcAft>
                          <a:spcPts val="600"/>
                        </a:spcAft>
                        <a:tabLst>
                          <a:tab pos="810260" algn="l"/>
                          <a:tab pos="1620520" algn="l"/>
                          <a:tab pos="2430780" algn="l"/>
                          <a:tab pos="4050665" algn="l"/>
                          <a:tab pos="828040" algn="l"/>
                        </a:tabLst>
                      </a:pPr>
                      <a:r>
                        <a:rPr lang="sv-SE" sz="1800" dirty="0">
                          <a:effectLst/>
                          <a:latin typeface="Calibri" panose="020F0502020204030204" pitchFamily="34" charset="0"/>
                          <a:cs typeface="Calibri" panose="020F0502020204030204" pitchFamily="34" charset="0"/>
                        </a:rPr>
                        <a:t>Arbetsgivare</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ctr"/>
                </a:tc>
                <a:tc hMerge="1">
                  <a:txBody>
                    <a:bodyPr/>
                    <a:lstStyle/>
                    <a:p>
                      <a:endParaRPr lang="sv-SE"/>
                    </a:p>
                  </a:txBody>
                  <a:tcPr/>
                </a:tc>
                <a:tc gridSpan="2">
                  <a:txBody>
                    <a:bodyPr/>
                    <a:lstStyle/>
                    <a:p>
                      <a:pPr algn="ctr">
                        <a:lnSpc>
                          <a:spcPts val="1300"/>
                        </a:lnSpc>
                        <a:spcAft>
                          <a:spcPts val="600"/>
                        </a:spcAft>
                        <a:tabLst>
                          <a:tab pos="810260" algn="l"/>
                          <a:tab pos="1620520" algn="l"/>
                          <a:tab pos="2430780" algn="l"/>
                          <a:tab pos="4050665" algn="l"/>
                          <a:tab pos="828040" algn="l"/>
                        </a:tabLst>
                      </a:pPr>
                      <a:r>
                        <a:rPr lang="sv-SE" sz="1800" dirty="0">
                          <a:effectLst/>
                          <a:latin typeface="Calibri" panose="020F0502020204030204" pitchFamily="34" charset="0"/>
                          <a:cs typeface="Calibri" panose="020F0502020204030204" pitchFamily="34" charset="0"/>
                        </a:rPr>
                        <a:t>Anställda</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ctr"/>
                </a:tc>
                <a:tc hMerge="1">
                  <a:txBody>
                    <a:bodyPr/>
                    <a:lstStyle/>
                    <a:p>
                      <a:endParaRPr lang="sv-SE" sz="1600" dirty="0">
                        <a:effectLst/>
                        <a:latin typeface="Times New Roman" panose="02020603050405020304" pitchFamily="18" charset="0"/>
                      </a:endParaRPr>
                    </a:p>
                  </a:txBody>
                  <a:tcPr marL="68580" marR="68580" marT="0" marB="0" anchor="b"/>
                </a:tc>
                <a:tc>
                  <a:txBody>
                    <a:bodyPr/>
                    <a:lstStyle/>
                    <a:p>
                      <a:pPr marL="0" marR="0" lvl="0" indent="0" algn="l" defTabSz="914400" rtl="0" eaLnBrk="1" fontAlgn="auto" latinLnBrk="0" hangingPunct="1">
                        <a:lnSpc>
                          <a:spcPts val="1300"/>
                        </a:lnSpc>
                        <a:spcBef>
                          <a:spcPts val="0"/>
                        </a:spcBef>
                        <a:spcAft>
                          <a:spcPts val="600"/>
                        </a:spcAft>
                        <a:buClrTx/>
                        <a:buSzTx/>
                        <a:buFontTx/>
                        <a:buNone/>
                        <a:tabLst>
                          <a:tab pos="810260" algn="l"/>
                          <a:tab pos="1620520" algn="l"/>
                          <a:tab pos="2430780" algn="l"/>
                          <a:tab pos="4050665" algn="l"/>
                          <a:tab pos="828040" algn="l"/>
                        </a:tabLst>
                        <a:defRPr/>
                      </a:pPr>
                      <a:r>
                        <a:rPr lang="sv-SE" sz="1800" dirty="0">
                          <a:effectLst/>
                          <a:latin typeface="Calibri" panose="020F0502020204030204" pitchFamily="34" charset="0"/>
                          <a:cs typeface="Calibri" panose="020F0502020204030204" pitchFamily="34" charset="0"/>
                        </a:rPr>
                        <a:t>Genomsnittligt antal anställda</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ctr"/>
                </a:tc>
                <a:extLst>
                  <a:ext uri="{0D108BD9-81ED-4DB2-BD59-A6C34878D82A}">
                    <a16:rowId xmlns:a16="http://schemas.microsoft.com/office/drawing/2014/main" val="1648015661"/>
                  </a:ext>
                </a:extLst>
              </a:tr>
              <a:tr h="350978">
                <a:tc>
                  <a:txBody>
                    <a:bodyPr/>
                    <a:lstStyle/>
                    <a:p>
                      <a:pPr>
                        <a:lnSpc>
                          <a:spcPts val="1300"/>
                        </a:lnSpc>
                        <a:spcAft>
                          <a:spcPts val="600"/>
                        </a:spcAft>
                        <a:tabLst>
                          <a:tab pos="810260" algn="l"/>
                          <a:tab pos="1620520" algn="l"/>
                          <a:tab pos="2430780" algn="l"/>
                          <a:tab pos="4050665" algn="l"/>
                          <a:tab pos="828040" algn="l"/>
                        </a:tabLst>
                      </a:pPr>
                      <a:r>
                        <a:rPr lang="sv-SE" sz="1800" dirty="0">
                          <a:effectLst/>
                          <a:latin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dirty="0">
                          <a:effectLst/>
                          <a:latin typeface="Calibri" panose="020F0502020204030204" pitchFamily="34" charset="0"/>
                          <a:cs typeface="Calibri" panose="020F0502020204030204" pitchFamily="34" charset="0"/>
                        </a:rPr>
                        <a:t>Antal</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a:effectLst/>
                          <a:latin typeface="Calibri" panose="020F0502020204030204" pitchFamily="34" charset="0"/>
                          <a:cs typeface="Calibri" panose="020F0502020204030204" pitchFamily="34" charset="0"/>
                        </a:rPr>
                        <a:t>%</a:t>
                      </a:r>
                      <a:endParaRPr lang="sv-SE" sz="180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a:effectLst/>
                          <a:latin typeface="Calibri" panose="020F0502020204030204" pitchFamily="34" charset="0"/>
                          <a:cs typeface="Calibri" panose="020F0502020204030204" pitchFamily="34" charset="0"/>
                        </a:rPr>
                        <a:t>Antal</a:t>
                      </a:r>
                      <a:endParaRPr lang="sv-SE" sz="180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dirty="0">
                          <a:effectLst/>
                          <a:latin typeface="Calibri" panose="020F0502020204030204" pitchFamily="34" charset="0"/>
                          <a:cs typeface="Calibri" panose="020F0502020204030204" pitchFamily="34" charset="0"/>
                        </a:rPr>
                        <a:t>%</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nSpc>
                          <a:spcPts val="1300"/>
                        </a:lnSpc>
                        <a:spcAft>
                          <a:spcPts val="600"/>
                        </a:spcAft>
                        <a:tabLst>
                          <a:tab pos="810260" algn="l"/>
                          <a:tab pos="1620520" algn="l"/>
                          <a:tab pos="2430780" algn="l"/>
                          <a:tab pos="4050665" algn="l"/>
                          <a:tab pos="828040" algn="l"/>
                        </a:tabLst>
                      </a:pP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extLst>
                  <a:ext uri="{0D108BD9-81ED-4DB2-BD59-A6C34878D82A}">
                    <a16:rowId xmlns:a16="http://schemas.microsoft.com/office/drawing/2014/main" val="3735946541"/>
                  </a:ext>
                </a:extLst>
              </a:tr>
              <a:tr h="323102">
                <a:tc>
                  <a:txBody>
                    <a:bodyPr/>
                    <a:lstStyle/>
                    <a:p>
                      <a:pPr algn="r">
                        <a:lnSpc>
                          <a:spcPts val="1300"/>
                        </a:lnSpc>
                        <a:spcAft>
                          <a:spcPts val="600"/>
                        </a:spcAft>
                        <a:tabLst>
                          <a:tab pos="810260" algn="l"/>
                          <a:tab pos="1620520" algn="l"/>
                          <a:tab pos="2430780" algn="l"/>
                          <a:tab pos="4050665" algn="l"/>
                          <a:tab pos="828040" algn="l"/>
                        </a:tabLst>
                      </a:pPr>
                      <a:r>
                        <a:rPr lang="sv-SE" sz="1800" b="0" dirty="0">
                          <a:effectLst/>
                          <a:latin typeface="Calibri" panose="020F0502020204030204" pitchFamily="34" charset="0"/>
                          <a:cs typeface="Calibri" panose="020F0502020204030204" pitchFamily="34" charset="0"/>
                        </a:rPr>
                        <a:t>Storlek på arbetsgivare</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dirty="0">
                          <a:effectLst/>
                          <a:latin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dirty="0">
                          <a:effectLst/>
                          <a:latin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a:effectLst/>
                          <a:latin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a:effectLst/>
                          <a:latin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a:effectLst/>
                          <a:latin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extLst>
                  <a:ext uri="{0D108BD9-81ED-4DB2-BD59-A6C34878D82A}">
                    <a16:rowId xmlns:a16="http://schemas.microsoft.com/office/drawing/2014/main" val="4065718557"/>
                  </a:ext>
                </a:extLst>
              </a:tr>
              <a:tr h="394113">
                <a:tc>
                  <a:txBody>
                    <a:bodyPr/>
                    <a:lstStyle/>
                    <a:p>
                      <a:pPr marL="144145" algn="r">
                        <a:lnSpc>
                          <a:spcPts val="1300"/>
                        </a:lnSpc>
                        <a:spcAft>
                          <a:spcPts val="600"/>
                        </a:spcAft>
                        <a:tabLst>
                          <a:tab pos="810260" algn="l"/>
                          <a:tab pos="1620520" algn="l"/>
                          <a:tab pos="2430780" algn="l"/>
                          <a:tab pos="4050665" algn="l"/>
                          <a:tab pos="828040" algn="l"/>
                        </a:tabLst>
                      </a:pPr>
                      <a:r>
                        <a:rPr lang="sv-SE" sz="1800" b="0" dirty="0">
                          <a:effectLst/>
                          <a:latin typeface="Calibri" panose="020F0502020204030204" pitchFamily="34" charset="0"/>
                          <a:cs typeface="Calibri" panose="020F0502020204030204" pitchFamily="34" charset="0"/>
                        </a:rPr>
                        <a:t>0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25 978</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30,7%</a:t>
                      </a:r>
                    </a:p>
                  </a:txBody>
                  <a:tcPr anchor="ctr"/>
                </a:tc>
                <a:tc>
                  <a:txBody>
                    <a:bodyPr/>
                    <a:lstStyle/>
                    <a:p>
                      <a:pPr algn="r">
                        <a:lnSpc>
                          <a:spcPts val="1300"/>
                        </a:lnSpc>
                        <a:spcAft>
                          <a:spcPts val="600"/>
                        </a:spcAft>
                        <a:tabLst>
                          <a:tab pos="810260" algn="l"/>
                          <a:tab pos="1620520" algn="l"/>
                          <a:tab pos="2430780" algn="l"/>
                          <a:tab pos="4050665" algn="l"/>
                        </a:tabLst>
                      </a:pPr>
                      <a:r>
                        <a:rPr lang="sv-SE" sz="1800">
                          <a:effectLst/>
                          <a:latin typeface="Calibri" panose="020F0502020204030204" pitchFamily="34" charset="0"/>
                          <a:cs typeface="Calibri" panose="020F0502020204030204" pitchFamily="34" charset="0"/>
                        </a:rPr>
                        <a:t>-</a:t>
                      </a:r>
                      <a:endParaRPr lang="sv-SE" sz="180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Lst>
                      </a:pPr>
                      <a:r>
                        <a:rPr lang="sv-SE" sz="1800">
                          <a:effectLst/>
                          <a:latin typeface="Calibri" panose="020F0502020204030204" pitchFamily="34" charset="0"/>
                          <a:cs typeface="Calibri" panose="020F0502020204030204" pitchFamily="34" charset="0"/>
                        </a:rPr>
                        <a:t>-</a:t>
                      </a:r>
                      <a:endParaRPr lang="sv-SE" sz="180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Lst>
                      </a:pPr>
                      <a:r>
                        <a:rPr lang="sv-SE" sz="1800">
                          <a:effectLst/>
                          <a:latin typeface="Calibri" panose="020F0502020204030204" pitchFamily="34" charset="0"/>
                          <a:cs typeface="Calibri" panose="020F0502020204030204" pitchFamily="34" charset="0"/>
                        </a:rPr>
                        <a:t>-</a:t>
                      </a:r>
                      <a:endParaRPr lang="sv-SE" sz="1800">
                        <a:effectLst/>
                        <a:latin typeface="Calibri" panose="020F0502020204030204" pitchFamily="34" charset="0"/>
                        <a:ea typeface="Times New Roman" panose="02020603050405020304" pitchFamily="18" charset="0"/>
                        <a:cs typeface="Calibri" panose="020F0502020204030204" pitchFamily="34" charset="0"/>
                      </a:endParaRPr>
                    </a:p>
                  </a:txBody>
                  <a:tcPr anchor="b"/>
                </a:tc>
                <a:extLst>
                  <a:ext uri="{0D108BD9-81ED-4DB2-BD59-A6C34878D82A}">
                    <a16:rowId xmlns:a16="http://schemas.microsoft.com/office/drawing/2014/main" val="3370097364"/>
                  </a:ext>
                </a:extLst>
              </a:tr>
              <a:tr h="394113">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1-4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42 254</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49,9%</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66 159</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9,3%</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1,6</a:t>
                      </a:r>
                    </a:p>
                  </a:txBody>
                  <a:tcPr anchor="ctr"/>
                </a:tc>
                <a:extLst>
                  <a:ext uri="{0D108BD9-81ED-4DB2-BD59-A6C34878D82A}">
                    <a16:rowId xmlns:a16="http://schemas.microsoft.com/office/drawing/2014/main" val="2186637055"/>
                  </a:ext>
                </a:extLst>
              </a:tr>
              <a:tr h="394113">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5-9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7 020</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8,3%</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47 096</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6,6%</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6,7</a:t>
                      </a:r>
                    </a:p>
                  </a:txBody>
                  <a:tcPr anchor="ctr"/>
                </a:tc>
                <a:extLst>
                  <a:ext uri="{0D108BD9-81ED-4DB2-BD59-A6C34878D82A}">
                    <a16:rowId xmlns:a16="http://schemas.microsoft.com/office/drawing/2014/main" val="102044907"/>
                  </a:ext>
                </a:extLst>
              </a:tr>
              <a:tr h="394113">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10-19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4 482</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5,3%</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60 105</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8,5%</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13,4</a:t>
                      </a:r>
                    </a:p>
                  </a:txBody>
                  <a:tcPr anchor="ctr"/>
                </a:tc>
                <a:extLst>
                  <a:ext uri="{0D108BD9-81ED-4DB2-BD59-A6C34878D82A}">
                    <a16:rowId xmlns:a16="http://schemas.microsoft.com/office/drawing/2014/main" val="2400007013"/>
                  </a:ext>
                </a:extLst>
              </a:tr>
              <a:tr h="394113">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20-49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2 960</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3,5%</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89 608</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12,6%</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30,3</a:t>
                      </a:r>
                    </a:p>
                  </a:txBody>
                  <a:tcPr anchor="ctr"/>
                </a:tc>
                <a:extLst>
                  <a:ext uri="{0D108BD9-81ED-4DB2-BD59-A6C34878D82A}">
                    <a16:rowId xmlns:a16="http://schemas.microsoft.com/office/drawing/2014/main" val="1782562237"/>
                  </a:ext>
                </a:extLst>
              </a:tr>
              <a:tr h="461470">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50-99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1 023</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1,2%</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72 105</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10,2%</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70,5</a:t>
                      </a:r>
                    </a:p>
                  </a:txBody>
                  <a:tcPr anchor="ctr"/>
                </a:tc>
                <a:extLst>
                  <a:ext uri="{0D108BD9-81ED-4DB2-BD59-A6C34878D82A}">
                    <a16:rowId xmlns:a16="http://schemas.microsoft.com/office/drawing/2014/main" val="3322997745"/>
                  </a:ext>
                </a:extLst>
              </a:tr>
              <a:tr h="374722">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100-199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513</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0,61%</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70 801</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10,0%</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138,0</a:t>
                      </a:r>
                    </a:p>
                  </a:txBody>
                  <a:tcPr anchor="ctr"/>
                </a:tc>
                <a:extLst>
                  <a:ext uri="{0D108BD9-81ED-4DB2-BD59-A6C34878D82A}">
                    <a16:rowId xmlns:a16="http://schemas.microsoft.com/office/drawing/2014/main" val="2965853979"/>
                  </a:ext>
                </a:extLst>
              </a:tr>
              <a:tr h="394113">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200-499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265</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0,31%</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79 134</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11,2%</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298,6</a:t>
                      </a:r>
                    </a:p>
                  </a:txBody>
                  <a:tcPr anchor="ctr"/>
                </a:tc>
                <a:extLst>
                  <a:ext uri="{0D108BD9-81ED-4DB2-BD59-A6C34878D82A}">
                    <a16:rowId xmlns:a16="http://schemas.microsoft.com/office/drawing/2014/main" val="3306761504"/>
                  </a:ext>
                </a:extLst>
              </a:tr>
              <a:tr h="394113">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500-999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66</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0,08%</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44 971</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6,3%</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681,4</a:t>
                      </a:r>
                    </a:p>
                  </a:txBody>
                  <a:tcPr anchor="ctr"/>
                </a:tc>
                <a:extLst>
                  <a:ext uri="{0D108BD9-81ED-4DB2-BD59-A6C34878D82A}">
                    <a16:rowId xmlns:a16="http://schemas.microsoft.com/office/drawing/2014/main" val="1028524290"/>
                  </a:ext>
                </a:extLst>
              </a:tr>
              <a:tr h="394113">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1000-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55</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0,06%</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178 914</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25,2%</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3253,0</a:t>
                      </a:r>
                    </a:p>
                  </a:txBody>
                  <a:tcPr anchor="ctr"/>
                </a:tc>
                <a:extLst>
                  <a:ext uri="{0D108BD9-81ED-4DB2-BD59-A6C34878D82A}">
                    <a16:rowId xmlns:a16="http://schemas.microsoft.com/office/drawing/2014/main" val="914967105"/>
                  </a:ext>
                </a:extLst>
              </a:tr>
              <a:tr h="394113">
                <a:tc>
                  <a:txBody>
                    <a:bodyPr/>
                    <a:lstStyle/>
                    <a:p>
                      <a:pPr algn="r">
                        <a:lnSpc>
                          <a:spcPts val="1300"/>
                        </a:lnSpc>
                        <a:spcAft>
                          <a:spcPts val="600"/>
                        </a:spcAft>
                        <a:tabLst>
                          <a:tab pos="810260" algn="l"/>
                          <a:tab pos="1620520" algn="l"/>
                          <a:tab pos="2430780" algn="l"/>
                          <a:tab pos="4050665" algn="l"/>
                          <a:tab pos="828040" algn="l"/>
                        </a:tabLst>
                      </a:pPr>
                      <a:r>
                        <a:rPr lang="sv-SE" sz="1800" b="1" dirty="0">
                          <a:effectLst/>
                          <a:latin typeface="Calibri" panose="020F0502020204030204" pitchFamily="34" charset="0"/>
                          <a:cs typeface="Calibri" panose="020F0502020204030204" pitchFamily="34" charset="0"/>
                        </a:rPr>
                        <a:t>Totalt</a:t>
                      </a:r>
                      <a:endParaRPr lang="sv-SE" sz="1800" b="1"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1" i="0" u="none" strike="noStrike">
                          <a:solidFill>
                            <a:srgbClr val="000000"/>
                          </a:solidFill>
                          <a:effectLst/>
                          <a:latin typeface="Calibri" panose="020F0502020204030204" pitchFamily="34" charset="0"/>
                          <a:cs typeface="Calibri" panose="020F0502020204030204" pitchFamily="34" charset="0"/>
                        </a:rPr>
                        <a:t>84 616</a:t>
                      </a:r>
                      <a:endParaRPr lang="sv-SE" sz="1800" b="1"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1" i="0" u="none" strike="noStrike" dirty="0">
                          <a:solidFill>
                            <a:srgbClr val="000000"/>
                          </a:solidFill>
                          <a:effectLst/>
                          <a:latin typeface="Calibri" panose="020F0502020204030204" pitchFamily="34" charset="0"/>
                          <a:cs typeface="Calibri" panose="020F0502020204030204" pitchFamily="34" charset="0"/>
                        </a:rPr>
                        <a:t>100%</a:t>
                      </a:r>
                    </a:p>
                  </a:txBody>
                  <a:tcPr anchor="ctr"/>
                </a:tc>
                <a:tc>
                  <a:txBody>
                    <a:bodyPr/>
                    <a:lstStyle/>
                    <a:p>
                      <a:pPr algn="r" fontAlgn="ctr"/>
                      <a:r>
                        <a:rPr lang="sv-SE" sz="1800" b="1" i="0" u="none" strike="noStrike">
                          <a:solidFill>
                            <a:srgbClr val="000000"/>
                          </a:solidFill>
                          <a:effectLst/>
                          <a:latin typeface="Calibri" panose="020F0502020204030204" pitchFamily="34" charset="0"/>
                          <a:cs typeface="Calibri" panose="020F0502020204030204" pitchFamily="34" charset="0"/>
                        </a:rPr>
                        <a:t>708 893</a:t>
                      </a:r>
                      <a:endParaRPr lang="sv-SE" sz="1800" b="1"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1" i="0" u="none" strike="noStrike" dirty="0">
                          <a:solidFill>
                            <a:srgbClr val="000000"/>
                          </a:solidFill>
                          <a:effectLst/>
                          <a:latin typeface="Calibri" panose="020F0502020204030204" pitchFamily="34" charset="0"/>
                          <a:cs typeface="Calibri" panose="020F0502020204030204" pitchFamily="34" charset="0"/>
                        </a:rPr>
                        <a:t>100%</a:t>
                      </a:r>
                    </a:p>
                  </a:txBody>
                  <a:tcPr anchor="ctr"/>
                </a:tc>
                <a:tc>
                  <a:txBody>
                    <a:bodyPr/>
                    <a:lstStyle/>
                    <a:p>
                      <a:pPr algn="r" fontAlgn="ctr"/>
                      <a:r>
                        <a:rPr lang="sv-SE" sz="1800" b="1" i="0" u="none" strike="noStrike" dirty="0">
                          <a:solidFill>
                            <a:srgbClr val="000000"/>
                          </a:solidFill>
                          <a:effectLst/>
                          <a:latin typeface="Calibri" panose="020F0502020204030204" pitchFamily="34" charset="0"/>
                          <a:cs typeface="Calibri" panose="020F0502020204030204" pitchFamily="34" charset="0"/>
                        </a:rPr>
                        <a:t>8,4</a:t>
                      </a:r>
                    </a:p>
                  </a:txBody>
                  <a:tcPr anchor="ctr"/>
                </a:tc>
                <a:extLst>
                  <a:ext uri="{0D108BD9-81ED-4DB2-BD59-A6C34878D82A}">
                    <a16:rowId xmlns:a16="http://schemas.microsoft.com/office/drawing/2014/main" val="1408709815"/>
                  </a:ext>
                </a:extLst>
              </a:tr>
            </a:tbl>
          </a:graphicData>
        </a:graphic>
      </p:graphicFrame>
      <p:sp>
        <p:nvSpPr>
          <p:cNvPr id="8" name="Rektangel med rundade hörn 7"/>
          <p:cNvSpPr/>
          <p:nvPr/>
        </p:nvSpPr>
        <p:spPr>
          <a:xfrm>
            <a:off x="251520" y="2276872"/>
            <a:ext cx="8712968" cy="79208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80780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761309271"/>
              </p:ext>
            </p:extLst>
          </p:nvPr>
        </p:nvGraphicFramePr>
        <p:xfrm>
          <a:off x="457200" y="908711"/>
          <a:ext cx="8435280" cy="5832658"/>
        </p:xfrm>
        <a:graphic>
          <a:graphicData uri="http://schemas.openxmlformats.org/drawingml/2006/table">
            <a:tbl>
              <a:tblPr firstRow="1" bandRow="1">
                <a:tableStyleId>{5C22544A-7EE6-4342-B048-85BDC9FD1C3A}</a:tableStyleId>
              </a:tblPr>
              <a:tblGrid>
                <a:gridCol w="5770984">
                  <a:extLst>
                    <a:ext uri="{9D8B030D-6E8A-4147-A177-3AD203B41FA5}">
                      <a16:colId xmlns:a16="http://schemas.microsoft.com/office/drawing/2014/main" val="37118123"/>
                    </a:ext>
                  </a:extLst>
                </a:gridCol>
                <a:gridCol w="1224136">
                  <a:extLst>
                    <a:ext uri="{9D8B030D-6E8A-4147-A177-3AD203B41FA5}">
                      <a16:colId xmlns:a16="http://schemas.microsoft.com/office/drawing/2014/main" val="2806911723"/>
                    </a:ext>
                  </a:extLst>
                </a:gridCol>
                <a:gridCol w="1440160">
                  <a:extLst>
                    <a:ext uri="{9D8B030D-6E8A-4147-A177-3AD203B41FA5}">
                      <a16:colId xmlns:a16="http://schemas.microsoft.com/office/drawing/2014/main" val="817700922"/>
                    </a:ext>
                  </a:extLst>
                </a:gridCol>
              </a:tblGrid>
              <a:tr h="306982">
                <a:tc>
                  <a:txBody>
                    <a:bodyPr/>
                    <a:lstStyle/>
                    <a:p>
                      <a:pPr algn="l" fontAlgn="b"/>
                      <a:r>
                        <a:rPr lang="en-US" sz="1600" b="1" i="0" u="none" strike="noStrike">
                          <a:solidFill>
                            <a:schemeClr val="bg1"/>
                          </a:solidFill>
                          <a:effectLst/>
                          <a:latin typeface="Calibri" panose="020F0502020204030204" pitchFamily="34" charset="0"/>
                          <a:cs typeface="Calibri" panose="020F0502020204030204" pitchFamily="34" charset="0"/>
                        </a:rPr>
                        <a:t>SNI</a:t>
                      </a:r>
                      <a:r>
                        <a:rPr lang="en-US" sz="1600" b="1" i="0" u="none" strike="noStrike" baseline="0">
                          <a:solidFill>
                            <a:schemeClr val="bg1"/>
                          </a:solidFill>
                          <a:effectLst/>
                          <a:latin typeface="Calibri" panose="020F0502020204030204" pitchFamily="34" charset="0"/>
                          <a:cs typeface="Calibri" panose="020F0502020204030204" pitchFamily="34" charset="0"/>
                        </a:rPr>
                        <a:t> nivå 1</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en-US" sz="1600" b="1" i="0" u="none" strike="noStrike" dirty="0" err="1">
                          <a:solidFill>
                            <a:schemeClr val="bg1"/>
                          </a:solidFill>
                          <a:effectLst/>
                          <a:latin typeface="Calibri" panose="020F0502020204030204" pitchFamily="34" charset="0"/>
                          <a:cs typeface="Calibri" panose="020F0502020204030204" pitchFamily="34" charset="0"/>
                        </a:rPr>
                        <a:t>Arbetspl</a:t>
                      </a:r>
                      <a:r>
                        <a:rPr lang="en-US" sz="1600" b="1" i="0" u="none" strike="noStrike" dirty="0">
                          <a:solidFill>
                            <a:schemeClr val="bg1"/>
                          </a:solidFill>
                          <a:effectLst/>
                          <a:latin typeface="Calibri" panose="020F0502020204030204" pitchFamily="34" charset="0"/>
                          <a:cs typeface="Calibri" panose="020F0502020204030204" pitchFamily="34" charset="0"/>
                        </a:rPr>
                        <a:t>.</a:t>
                      </a:r>
                    </a:p>
                  </a:txBody>
                  <a:tcPr marL="36000" marR="45720" marT="0" marB="0" anchor="b"/>
                </a:tc>
                <a:tc>
                  <a:txBody>
                    <a:bodyPr/>
                    <a:lstStyle/>
                    <a:p>
                      <a:pPr algn="r" fontAlgn="b"/>
                      <a:r>
                        <a:rPr lang="sv-SE" sz="1600" b="1" i="0" u="none" strike="noStrike" dirty="0">
                          <a:solidFill>
                            <a:schemeClr val="bg1"/>
                          </a:solidFill>
                          <a:effectLst/>
                          <a:latin typeface="Calibri" panose="020F0502020204030204" pitchFamily="34" charset="0"/>
                          <a:cs typeface="Calibri" panose="020F0502020204030204" pitchFamily="34" charset="0"/>
                        </a:rPr>
                        <a:t>Anställda</a:t>
                      </a:r>
                    </a:p>
                  </a:txBody>
                  <a:tcPr marL="36000" marR="45720" marT="0" marB="0" anchor="b"/>
                </a:tc>
                <a:extLst>
                  <a:ext uri="{0D108BD9-81ED-4DB2-BD59-A6C34878D82A}">
                    <a16:rowId xmlns:a16="http://schemas.microsoft.com/office/drawing/2014/main" val="3418625994"/>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Verksamhet inom juridik, ekonomi, vetenskap och teknik</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22 575</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104 328</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1383734667"/>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Informations- och kommunikationsverksamhet</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10 407</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86 746</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1365678529"/>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Handel; reparation av motorfordon och motorcyklar</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9 816</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77 765</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3532737206"/>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Vård och omsorg; sociala tjänster</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4 682</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69 405</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2183371091"/>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Uthyrning, fastighetsservice, resetjänster &amp; andra stödtjänster</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4 109</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65 750</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2827680885"/>
                  </a:ext>
                </a:extLst>
              </a:tr>
              <a:tr h="306982">
                <a:tc>
                  <a:txBody>
                    <a:bodyPr/>
                    <a:lstStyle/>
                    <a:p>
                      <a:pPr algn="l" fontAlgn="b"/>
                      <a:r>
                        <a:rPr lang="sv-SE" sz="1600" b="0" i="0" u="none" strike="noStrike" dirty="0">
                          <a:solidFill>
                            <a:srgbClr val="000000"/>
                          </a:solidFill>
                          <a:effectLst/>
                          <a:latin typeface="Calibri" panose="020F0502020204030204" pitchFamily="34" charset="0"/>
                          <a:cs typeface="Calibri" panose="020F0502020204030204" pitchFamily="34" charset="0"/>
                        </a:rPr>
                        <a:t>Utbildning</a:t>
                      </a: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3 073</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57 317</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3683603002"/>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Offentlig förvaltning och försvar; obligatorisk socialförsäkring</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dirty="0">
                          <a:solidFill>
                            <a:srgbClr val="000000"/>
                          </a:solidFill>
                          <a:effectLst/>
                          <a:latin typeface="Calibri" panose="020F0502020204030204" pitchFamily="34" charset="0"/>
                          <a:cs typeface="Calibri" panose="020F0502020204030204" pitchFamily="34" charset="0"/>
                        </a:rPr>
                        <a:t>313</a:t>
                      </a: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44 125</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2969096725"/>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Finans- och försäkringsverksamhet</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2 659</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38 009</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583123550"/>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Hotell- och restaurangverksamhet</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4 117</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35 975</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2059129769"/>
                  </a:ext>
                </a:extLst>
              </a:tr>
              <a:tr h="306982">
                <a:tc>
                  <a:txBody>
                    <a:bodyPr/>
                    <a:lstStyle/>
                    <a:p>
                      <a:pPr algn="l" fontAlgn="b"/>
                      <a:r>
                        <a:rPr lang="sv-SE" sz="1600" b="0" i="0" u="none" strike="noStrike" dirty="0">
                          <a:solidFill>
                            <a:srgbClr val="000000"/>
                          </a:solidFill>
                          <a:effectLst/>
                          <a:latin typeface="Calibri" panose="020F0502020204030204" pitchFamily="34" charset="0"/>
                          <a:cs typeface="Calibri" panose="020F0502020204030204" pitchFamily="34" charset="0"/>
                        </a:rPr>
                        <a:t>Byggverksamhet</a:t>
                      </a: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5 620</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32 584</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2269235277"/>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Transport och magasinering</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2 677</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27 654</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2287451022"/>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Annan serviceverksamhet</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4 473</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23 281</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1800313165"/>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Kultur, nöje och fritid</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4 617</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16 113</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3830013711"/>
                  </a:ext>
                </a:extLst>
              </a:tr>
              <a:tr h="306982">
                <a:tc>
                  <a:txBody>
                    <a:bodyPr/>
                    <a:lstStyle/>
                    <a:p>
                      <a:pPr algn="l" fontAlgn="b"/>
                      <a:r>
                        <a:rPr lang="sv-SE" sz="1600" b="0" i="0" u="none" strike="noStrike" dirty="0">
                          <a:solidFill>
                            <a:srgbClr val="000000"/>
                          </a:solidFill>
                          <a:effectLst/>
                          <a:latin typeface="Calibri" panose="020F0502020204030204" pitchFamily="34" charset="0"/>
                          <a:cs typeface="Calibri" panose="020F0502020204030204" pitchFamily="34" charset="0"/>
                        </a:rPr>
                        <a:t>Fastighetsverksamhet</a:t>
                      </a: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8 071</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13 966</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2087890285"/>
                  </a:ext>
                </a:extLst>
              </a:tr>
              <a:tr h="306982">
                <a:tc>
                  <a:txBody>
                    <a:bodyPr/>
                    <a:lstStyle/>
                    <a:p>
                      <a:pPr algn="l" fontAlgn="b"/>
                      <a:r>
                        <a:rPr lang="sv-SE" sz="1600" b="0" i="0" u="none" strike="noStrike" dirty="0">
                          <a:solidFill>
                            <a:srgbClr val="000000"/>
                          </a:solidFill>
                          <a:effectLst/>
                          <a:latin typeface="Calibri" panose="020F0502020204030204" pitchFamily="34" charset="0"/>
                          <a:cs typeface="Calibri" panose="020F0502020204030204" pitchFamily="34" charset="0"/>
                        </a:rPr>
                        <a:t>Tillverkning</a:t>
                      </a: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1 800</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12 120</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1160774883"/>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Vattenförsörjning; avloppsrening, avfallshantering och sanering</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dirty="0">
                          <a:solidFill>
                            <a:srgbClr val="000000"/>
                          </a:solidFill>
                          <a:effectLst/>
                          <a:latin typeface="Calibri" panose="020F0502020204030204" pitchFamily="34" charset="0"/>
                          <a:cs typeface="Calibri" panose="020F0502020204030204" pitchFamily="34" charset="0"/>
                        </a:rPr>
                        <a:t>109</a:t>
                      </a: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1 569</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4285512392"/>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Försörjning av el, gas, värme och kyla</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dirty="0">
                          <a:solidFill>
                            <a:srgbClr val="000000"/>
                          </a:solidFill>
                          <a:effectLst/>
                          <a:latin typeface="Calibri" panose="020F0502020204030204" pitchFamily="34" charset="0"/>
                          <a:cs typeface="Calibri" panose="020F0502020204030204" pitchFamily="34" charset="0"/>
                        </a:rPr>
                        <a:t>149</a:t>
                      </a: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1 436</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560748179"/>
                  </a:ext>
                </a:extLst>
              </a:tr>
              <a:tr h="306982">
                <a:tc>
                  <a:txBody>
                    <a:bodyPr/>
                    <a:lstStyle/>
                    <a:p>
                      <a:pPr algn="l" fontAlgn="b"/>
                      <a:r>
                        <a:rPr lang="sv-SE" sz="1600" b="1" i="0" u="none" strike="noStrike" dirty="0">
                          <a:solidFill>
                            <a:srgbClr val="000000"/>
                          </a:solidFill>
                          <a:effectLst/>
                          <a:latin typeface="Calibri" panose="020F0502020204030204" pitchFamily="34" charset="0"/>
                          <a:cs typeface="Calibri" panose="020F0502020204030204" pitchFamily="34" charset="0"/>
                        </a:rPr>
                        <a:t>Totalsumma</a:t>
                      </a:r>
                    </a:p>
                  </a:txBody>
                  <a:tcPr marL="36000" marR="45720" marT="0" marB="0" anchor="b"/>
                </a:tc>
                <a:tc>
                  <a:txBody>
                    <a:bodyPr/>
                    <a:lstStyle/>
                    <a:p>
                      <a:pPr algn="r" fontAlgn="b"/>
                      <a:r>
                        <a:rPr lang="sv-SE" sz="1600" b="1" i="0" u="none" strike="noStrike">
                          <a:solidFill>
                            <a:srgbClr val="000000"/>
                          </a:solidFill>
                          <a:effectLst/>
                          <a:latin typeface="Calibri" panose="020F0502020204030204" pitchFamily="34" charset="0"/>
                          <a:cs typeface="Calibri" panose="020F0502020204030204" pitchFamily="34" charset="0"/>
                        </a:rPr>
                        <a:t>89 937</a:t>
                      </a:r>
                      <a:endParaRPr lang="sv-SE" sz="1600" b="1"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1" i="0" u="none" strike="noStrike" dirty="0">
                          <a:solidFill>
                            <a:srgbClr val="000000"/>
                          </a:solidFill>
                          <a:effectLst/>
                          <a:latin typeface="Calibri" panose="020F0502020204030204" pitchFamily="34" charset="0"/>
                          <a:cs typeface="Calibri" panose="020F0502020204030204" pitchFamily="34" charset="0"/>
                        </a:rPr>
                        <a:t>708 893</a:t>
                      </a:r>
                    </a:p>
                  </a:txBody>
                  <a:tcPr marL="36000" marR="45720" marT="0" marB="0" anchor="b"/>
                </a:tc>
                <a:extLst>
                  <a:ext uri="{0D108BD9-81ED-4DB2-BD59-A6C34878D82A}">
                    <a16:rowId xmlns:a16="http://schemas.microsoft.com/office/drawing/2014/main" val="2015154847"/>
                  </a:ext>
                </a:extLst>
              </a:tr>
            </a:tbl>
          </a:graphicData>
        </a:graphic>
      </p:graphicFrame>
      <p:sp>
        <p:nvSpPr>
          <p:cNvPr id="2" name="Rubrik 1"/>
          <p:cNvSpPr>
            <a:spLocks noGrp="1"/>
          </p:cNvSpPr>
          <p:nvPr>
            <p:ph type="title"/>
          </p:nvPr>
        </p:nvSpPr>
        <p:spPr/>
        <p:txBody>
          <a:bodyPr/>
          <a:lstStyle/>
          <a:p>
            <a:r>
              <a:rPr lang="sv-SE"/>
              <a:t>Våra största branscher</a:t>
            </a:r>
            <a:endParaRPr lang="sv-SE" dirty="0"/>
          </a:p>
        </p:txBody>
      </p:sp>
    </p:spTree>
    <p:extLst>
      <p:ext uri="{BB962C8B-B14F-4D97-AF65-F5344CB8AC3E}">
        <p14:creationId xmlns:p14="http://schemas.microsoft.com/office/powerpoint/2010/main" val="240303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Branschbredd</a:t>
            </a:r>
          </a:p>
        </p:txBody>
      </p:sp>
      <p:sp>
        <p:nvSpPr>
          <p:cNvPr id="4" name="Platshållare för text 3"/>
          <p:cNvSpPr>
            <a:spLocks noGrp="1"/>
          </p:cNvSpPr>
          <p:nvPr>
            <p:ph type="body" sz="quarter" idx="13"/>
          </p:nvPr>
        </p:nvSpPr>
        <p:spPr/>
        <p:txBody>
          <a:bodyPr/>
          <a:lstStyle/>
          <a:p>
            <a:endParaRPr lang="sv-SE"/>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2902975090"/>
              </p:ext>
            </p:extLst>
          </p:nvPr>
        </p:nvGraphicFramePr>
        <p:xfrm>
          <a:off x="457200" y="1439863"/>
          <a:ext cx="7283450" cy="4294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041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Arbetsställen i staden</a:t>
            </a:r>
          </a:p>
        </p:txBody>
      </p:sp>
      <p:graphicFrame>
        <p:nvGraphicFramePr>
          <p:cNvPr id="6" name="Content Placeholder 4"/>
          <p:cNvGraphicFramePr>
            <a:graphicFrameLocks/>
          </p:cNvGraphicFramePr>
          <p:nvPr>
            <p:extLst>
              <p:ext uri="{D42A27DB-BD31-4B8C-83A1-F6EECF244321}">
                <p14:modId xmlns:p14="http://schemas.microsoft.com/office/powerpoint/2010/main" val="1491182455"/>
              </p:ext>
            </p:extLst>
          </p:nvPr>
        </p:nvGraphicFramePr>
        <p:xfrm>
          <a:off x="263356" y="1076733"/>
          <a:ext cx="4252279" cy="2160000"/>
        </p:xfrm>
        <a:graphic>
          <a:graphicData uri="http://schemas.openxmlformats.org/drawingml/2006/table">
            <a:tbl>
              <a:tblPr firstRow="1" bandRow="1">
                <a:tableStyleId>{5C22544A-7EE6-4342-B048-85BDC9FD1C3A}</a:tableStyleId>
              </a:tblPr>
              <a:tblGrid>
                <a:gridCol w="1861352">
                  <a:extLst>
                    <a:ext uri="{9D8B030D-6E8A-4147-A177-3AD203B41FA5}">
                      <a16:colId xmlns:a16="http://schemas.microsoft.com/office/drawing/2014/main" val="1746519977"/>
                    </a:ext>
                  </a:extLst>
                </a:gridCol>
                <a:gridCol w="1382816">
                  <a:extLst>
                    <a:ext uri="{9D8B030D-6E8A-4147-A177-3AD203B41FA5}">
                      <a16:colId xmlns:a16="http://schemas.microsoft.com/office/drawing/2014/main" val="2096062000"/>
                    </a:ext>
                  </a:extLst>
                </a:gridCol>
                <a:gridCol w="1008111">
                  <a:extLst>
                    <a:ext uri="{9D8B030D-6E8A-4147-A177-3AD203B41FA5}">
                      <a16:colId xmlns:a16="http://schemas.microsoft.com/office/drawing/2014/main" val="323484994"/>
                    </a:ext>
                  </a:extLst>
                </a:gridCol>
              </a:tblGrid>
              <a:tr h="360000">
                <a:tc>
                  <a:txBody>
                    <a:bodyPr/>
                    <a:lstStyle/>
                    <a:p>
                      <a:pPr algn="l" fontAlgn="b"/>
                      <a:r>
                        <a:rPr lang="en-US" sz="1600" b="1" i="0" u="none" strike="noStrike" dirty="0" err="1">
                          <a:solidFill>
                            <a:schemeClr val="bg1"/>
                          </a:solidFill>
                          <a:effectLst/>
                          <a:latin typeface="Calibri" panose="020F0502020204030204" pitchFamily="34" charset="0"/>
                        </a:rPr>
                        <a:t>Stadsdel</a:t>
                      </a:r>
                      <a:endParaRPr lang="en-US" sz="1600" b="1" i="0" u="none" strike="noStrike" dirty="0">
                        <a:solidFill>
                          <a:schemeClr val="bg1"/>
                        </a:solidFill>
                        <a:effectLst/>
                        <a:latin typeface="Calibri" panose="020F0502020204030204" pitchFamily="34" charset="0"/>
                      </a:endParaRPr>
                    </a:p>
                  </a:txBody>
                  <a:tcPr anchor="ctr"/>
                </a:tc>
                <a:tc>
                  <a:txBody>
                    <a:bodyPr/>
                    <a:lstStyle/>
                    <a:p>
                      <a:pPr algn="l" fontAlgn="b"/>
                      <a:r>
                        <a:rPr lang="en-US" sz="1600" b="1" i="0" u="none" strike="noStrike" dirty="0" err="1">
                          <a:solidFill>
                            <a:schemeClr val="bg1"/>
                          </a:solidFill>
                          <a:effectLst/>
                          <a:latin typeface="Calibri" panose="020F0502020204030204" pitchFamily="34" charset="0"/>
                        </a:rPr>
                        <a:t>Arbetsställen</a:t>
                      </a:r>
                      <a:endParaRPr lang="en-US" sz="1600" b="1" i="0" u="none" strike="noStrike" dirty="0">
                        <a:solidFill>
                          <a:schemeClr val="bg1"/>
                        </a:solidFill>
                        <a:effectLst/>
                        <a:latin typeface="Calibri" panose="020F0502020204030204" pitchFamily="34" charset="0"/>
                      </a:endParaRPr>
                    </a:p>
                  </a:txBody>
                  <a:tcPr anchor="ctr"/>
                </a:tc>
                <a:tc>
                  <a:txBody>
                    <a:bodyPr/>
                    <a:lstStyle/>
                    <a:p>
                      <a:pPr algn="l" fontAlgn="b"/>
                      <a:r>
                        <a:rPr lang="sv-SE" sz="1600" b="1" i="0" u="none" strike="noStrike" dirty="0">
                          <a:solidFill>
                            <a:schemeClr val="bg1"/>
                          </a:solidFill>
                          <a:effectLst/>
                          <a:latin typeface="Calibri" panose="020F0502020204030204" pitchFamily="34" charset="0"/>
                        </a:rPr>
                        <a:t>Anställda</a:t>
                      </a:r>
                      <a:endParaRPr lang="en-US" sz="1600" b="1" i="0" u="none" strike="noStrike" dirty="0">
                        <a:solidFill>
                          <a:schemeClr val="bg1"/>
                        </a:solidFill>
                        <a:effectLst/>
                        <a:latin typeface="Calibri" panose="020F0502020204030204" pitchFamily="34" charset="0"/>
                      </a:endParaRPr>
                    </a:p>
                  </a:txBody>
                  <a:tcPr anchor="ctr"/>
                </a:tc>
                <a:extLst>
                  <a:ext uri="{0D108BD9-81ED-4DB2-BD59-A6C34878D82A}">
                    <a16:rowId xmlns:a16="http://schemas.microsoft.com/office/drawing/2014/main" val="368701258"/>
                  </a:ext>
                </a:extLst>
              </a:tr>
              <a:tr h="360000">
                <a:tc>
                  <a:txBody>
                    <a:bodyPr/>
                    <a:lstStyle/>
                    <a:p>
                      <a:pPr algn="l" fontAlgn="b"/>
                      <a:r>
                        <a:rPr lang="sv-SE" sz="1600" b="0" i="0" u="none" strike="noStrike" dirty="0">
                          <a:solidFill>
                            <a:srgbClr val="000000"/>
                          </a:solidFill>
                          <a:effectLst/>
                          <a:latin typeface="Calibri" panose="020F0502020204030204" pitchFamily="34" charset="0"/>
                        </a:rPr>
                        <a:t>Rinkeby-Kista</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2 395</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42 682</a:t>
                      </a:r>
                    </a:p>
                  </a:txBody>
                  <a:tcPr marL="9525" marR="9525" marT="9525" marB="0" anchor="b"/>
                </a:tc>
                <a:extLst>
                  <a:ext uri="{0D108BD9-81ED-4DB2-BD59-A6C34878D82A}">
                    <a16:rowId xmlns:a16="http://schemas.microsoft.com/office/drawing/2014/main" val="4275345574"/>
                  </a:ext>
                </a:extLst>
              </a:tr>
              <a:tr h="360000">
                <a:tc>
                  <a:txBody>
                    <a:bodyPr/>
                    <a:lstStyle/>
                    <a:p>
                      <a:pPr algn="l" fontAlgn="b"/>
                      <a:r>
                        <a:rPr lang="sv-SE" sz="1600" b="0" i="0" u="none" strike="noStrike" dirty="0">
                          <a:solidFill>
                            <a:srgbClr val="000000"/>
                          </a:solidFill>
                          <a:effectLst/>
                          <a:latin typeface="Calibri" panose="020F0502020204030204" pitchFamily="34" charset="0"/>
                        </a:rPr>
                        <a:t>Spånga-Tensta</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1 780</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10 940</a:t>
                      </a:r>
                    </a:p>
                  </a:txBody>
                  <a:tcPr marL="9525" marR="9525" marT="9525" marB="0" anchor="b"/>
                </a:tc>
                <a:extLst>
                  <a:ext uri="{0D108BD9-81ED-4DB2-BD59-A6C34878D82A}">
                    <a16:rowId xmlns:a16="http://schemas.microsoft.com/office/drawing/2014/main" val="4247637076"/>
                  </a:ext>
                </a:extLst>
              </a:tr>
              <a:tr h="360000">
                <a:tc>
                  <a:txBody>
                    <a:bodyPr/>
                    <a:lstStyle/>
                    <a:p>
                      <a:pPr algn="l" fontAlgn="b"/>
                      <a:r>
                        <a:rPr lang="sv-SE" sz="1600" b="0" i="0" u="none" strike="noStrike" dirty="0">
                          <a:solidFill>
                            <a:srgbClr val="000000"/>
                          </a:solidFill>
                          <a:effectLst/>
                          <a:latin typeface="Calibri" panose="020F0502020204030204" pitchFamily="34" charset="0"/>
                        </a:rPr>
                        <a:t>Hässelby-Vällingby</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2 782</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12 032</a:t>
                      </a:r>
                    </a:p>
                  </a:txBody>
                  <a:tcPr marL="9525" marR="9525" marT="9525" marB="0" anchor="b"/>
                </a:tc>
                <a:extLst>
                  <a:ext uri="{0D108BD9-81ED-4DB2-BD59-A6C34878D82A}">
                    <a16:rowId xmlns:a16="http://schemas.microsoft.com/office/drawing/2014/main" val="116347721"/>
                  </a:ext>
                </a:extLst>
              </a:tr>
              <a:tr h="360000">
                <a:tc>
                  <a:txBody>
                    <a:bodyPr/>
                    <a:lstStyle/>
                    <a:p>
                      <a:pPr algn="l" fontAlgn="b"/>
                      <a:r>
                        <a:rPr lang="sv-SE" sz="1600" b="0" i="0" u="none" strike="noStrike">
                          <a:solidFill>
                            <a:srgbClr val="000000"/>
                          </a:solidFill>
                          <a:effectLst/>
                          <a:latin typeface="Calibri" panose="020F0502020204030204" pitchFamily="34" charset="0"/>
                        </a:rPr>
                        <a:t>Bromma</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5 032</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28 684</a:t>
                      </a:r>
                    </a:p>
                  </a:txBody>
                  <a:tcPr marL="9525" marR="9525" marT="9525" marB="0" anchor="b"/>
                </a:tc>
                <a:extLst>
                  <a:ext uri="{0D108BD9-81ED-4DB2-BD59-A6C34878D82A}">
                    <a16:rowId xmlns:a16="http://schemas.microsoft.com/office/drawing/2014/main" val="2432082498"/>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err="1">
                          <a:solidFill>
                            <a:srgbClr val="000000"/>
                          </a:solidFill>
                          <a:effectLst/>
                          <a:latin typeface="Calibri" panose="020F0502020204030204" pitchFamily="34" charset="0"/>
                        </a:rPr>
                        <a:t>Norra</a:t>
                      </a:r>
                      <a:r>
                        <a:rPr lang="en-US" sz="1600" b="1" i="0" u="none" strike="noStrike" dirty="0">
                          <a:solidFill>
                            <a:srgbClr val="000000"/>
                          </a:solidFill>
                          <a:effectLst/>
                          <a:latin typeface="Calibri" panose="020F0502020204030204" pitchFamily="34" charset="0"/>
                        </a:rPr>
                        <a:t> Stockholm</a:t>
                      </a:r>
                    </a:p>
                  </a:txBody>
                  <a:tcPr anchor="ctr"/>
                </a:tc>
                <a:tc>
                  <a:txBody>
                    <a:bodyPr/>
                    <a:lstStyle/>
                    <a:p>
                      <a:pPr algn="ctr" fontAlgn="b"/>
                      <a:r>
                        <a:rPr lang="sv-SE" sz="1600" b="0" i="0" u="none" strike="noStrike" dirty="0">
                          <a:solidFill>
                            <a:srgbClr val="000000"/>
                          </a:solidFill>
                          <a:effectLst/>
                          <a:latin typeface="Calibri" panose="020F0502020204030204" pitchFamily="34" charset="0"/>
                        </a:rPr>
                        <a:t>11 989</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126 747</a:t>
                      </a:r>
                    </a:p>
                  </a:txBody>
                  <a:tcPr marL="9525" marR="9525" marT="9525" marB="0" anchor="b"/>
                </a:tc>
                <a:extLst>
                  <a:ext uri="{0D108BD9-81ED-4DB2-BD59-A6C34878D82A}">
                    <a16:rowId xmlns:a16="http://schemas.microsoft.com/office/drawing/2014/main" val="2833096614"/>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4177913247"/>
              </p:ext>
            </p:extLst>
          </p:nvPr>
        </p:nvGraphicFramePr>
        <p:xfrm>
          <a:off x="4685968" y="1076733"/>
          <a:ext cx="4235118" cy="2700000"/>
        </p:xfrm>
        <a:graphic>
          <a:graphicData uri="http://schemas.openxmlformats.org/drawingml/2006/table">
            <a:tbl>
              <a:tblPr firstRow="1" bandRow="1">
                <a:tableStyleId>{5C22544A-7EE6-4342-B048-85BDC9FD1C3A}</a:tableStyleId>
              </a:tblPr>
              <a:tblGrid>
                <a:gridCol w="1627918">
                  <a:extLst>
                    <a:ext uri="{9D8B030D-6E8A-4147-A177-3AD203B41FA5}">
                      <a16:colId xmlns:a16="http://schemas.microsoft.com/office/drawing/2014/main" val="1746519977"/>
                    </a:ext>
                  </a:extLst>
                </a:gridCol>
                <a:gridCol w="1530712">
                  <a:extLst>
                    <a:ext uri="{9D8B030D-6E8A-4147-A177-3AD203B41FA5}">
                      <a16:colId xmlns:a16="http://schemas.microsoft.com/office/drawing/2014/main" val="2096062000"/>
                    </a:ext>
                  </a:extLst>
                </a:gridCol>
                <a:gridCol w="1076488">
                  <a:extLst>
                    <a:ext uri="{9D8B030D-6E8A-4147-A177-3AD203B41FA5}">
                      <a16:colId xmlns:a16="http://schemas.microsoft.com/office/drawing/2014/main" val="2712857926"/>
                    </a:ext>
                  </a:extLst>
                </a:gridCol>
              </a:tblGrid>
              <a:tr h="360000">
                <a:tc>
                  <a:txBody>
                    <a:bodyPr/>
                    <a:lstStyle/>
                    <a:p>
                      <a:pPr algn="l" fontAlgn="b"/>
                      <a:r>
                        <a:rPr lang="en-US" sz="1600" b="1" i="0" u="none" strike="noStrike" dirty="0" err="1">
                          <a:solidFill>
                            <a:schemeClr val="bg1"/>
                          </a:solidFill>
                          <a:effectLst/>
                          <a:latin typeface="Calibri" panose="020F0502020204030204" pitchFamily="34" charset="0"/>
                        </a:rPr>
                        <a:t>Stadsdel</a:t>
                      </a:r>
                      <a:endParaRPr lang="en-US" sz="1600" b="1" i="0" u="none" strike="noStrike" dirty="0">
                        <a:solidFill>
                          <a:schemeClr val="bg1"/>
                        </a:solidFill>
                        <a:effectLst/>
                        <a:latin typeface="Calibri" panose="020F0502020204030204" pitchFamily="34" charset="0"/>
                      </a:endParaRPr>
                    </a:p>
                  </a:txBody>
                  <a:tcPr anchor="b"/>
                </a:tc>
                <a:tc>
                  <a:txBody>
                    <a:bodyPr/>
                    <a:lstStyle/>
                    <a:p>
                      <a:pPr algn="l" fontAlgn="b"/>
                      <a:r>
                        <a:rPr lang="en-US" sz="1600" b="1" i="0" u="none" strike="noStrike" dirty="0" err="1">
                          <a:solidFill>
                            <a:schemeClr val="bg1"/>
                          </a:solidFill>
                          <a:effectLst/>
                          <a:latin typeface="Calibri" panose="020F0502020204030204" pitchFamily="34" charset="0"/>
                        </a:rPr>
                        <a:t>Arbetsställen</a:t>
                      </a:r>
                      <a:endParaRPr lang="en-US" sz="1600" b="1" i="0" u="none" strike="noStrike" dirty="0">
                        <a:solidFill>
                          <a:schemeClr val="bg1"/>
                        </a:solidFill>
                        <a:effectLst/>
                        <a:latin typeface="Calibri" panose="020F0502020204030204" pitchFamily="34" charset="0"/>
                      </a:endParaRPr>
                    </a:p>
                  </a:txBody>
                  <a:tcPr anchor="b"/>
                </a:tc>
                <a:tc>
                  <a:txBody>
                    <a:bodyPr/>
                    <a:lstStyle/>
                    <a:p>
                      <a:pPr algn="l" fontAlgn="b"/>
                      <a:r>
                        <a:rPr lang="sv-SE" sz="1600" b="1" i="0" u="none" strike="noStrike" dirty="0">
                          <a:solidFill>
                            <a:schemeClr val="bg1"/>
                          </a:solidFill>
                          <a:effectLst/>
                          <a:latin typeface="Calibri" panose="020F0502020204030204" pitchFamily="34" charset="0"/>
                        </a:rPr>
                        <a:t>Anställda</a:t>
                      </a:r>
                      <a:endParaRPr lang="en-US" sz="1600" b="1" i="0" u="none" strike="noStrike" dirty="0">
                        <a:solidFill>
                          <a:schemeClr val="bg1"/>
                        </a:solidFill>
                        <a:effectLst/>
                        <a:latin typeface="Calibri" panose="020F0502020204030204" pitchFamily="34" charset="0"/>
                      </a:endParaRPr>
                    </a:p>
                  </a:txBody>
                  <a:tcPr anchor="b"/>
                </a:tc>
                <a:extLst>
                  <a:ext uri="{0D108BD9-81ED-4DB2-BD59-A6C34878D82A}">
                    <a16:rowId xmlns:a16="http://schemas.microsoft.com/office/drawing/2014/main" val="368701258"/>
                  </a:ext>
                </a:extLst>
              </a:tr>
              <a:tr h="540000">
                <a:tc>
                  <a:txBody>
                    <a:bodyPr/>
                    <a:lstStyle/>
                    <a:p>
                      <a:pPr algn="l" fontAlgn="b"/>
                      <a:r>
                        <a:rPr lang="sv-SE" sz="1600" b="0" i="0" u="none" strike="noStrike" dirty="0">
                          <a:solidFill>
                            <a:srgbClr val="000000"/>
                          </a:solidFill>
                          <a:effectLst/>
                          <a:latin typeface="Calibri" panose="020F0502020204030204" pitchFamily="34" charset="0"/>
                        </a:rPr>
                        <a:t>Enskede-Årsta-Vantör</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5 471</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38 347</a:t>
                      </a:r>
                    </a:p>
                  </a:txBody>
                  <a:tcPr marL="9525" marR="9525" marT="9525" marB="0" anchor="b"/>
                </a:tc>
                <a:extLst>
                  <a:ext uri="{0D108BD9-81ED-4DB2-BD59-A6C34878D82A}">
                    <a16:rowId xmlns:a16="http://schemas.microsoft.com/office/drawing/2014/main" val="2889999754"/>
                  </a:ext>
                </a:extLst>
              </a:tr>
              <a:tr h="360000">
                <a:tc>
                  <a:txBody>
                    <a:bodyPr/>
                    <a:lstStyle/>
                    <a:p>
                      <a:pPr algn="l" fontAlgn="b"/>
                      <a:r>
                        <a:rPr lang="sv-SE" sz="1600" b="0" i="0" u="none" strike="noStrike" dirty="0">
                          <a:solidFill>
                            <a:srgbClr val="000000"/>
                          </a:solidFill>
                          <a:effectLst/>
                          <a:latin typeface="Calibri" panose="020F0502020204030204" pitchFamily="34" charset="0"/>
                        </a:rPr>
                        <a:t>Skarpnäck</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2 156</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9 594</a:t>
                      </a:r>
                    </a:p>
                  </a:txBody>
                  <a:tcPr marL="9525" marR="9525" marT="9525" marB="0" anchor="b"/>
                </a:tc>
                <a:extLst>
                  <a:ext uri="{0D108BD9-81ED-4DB2-BD59-A6C34878D82A}">
                    <a16:rowId xmlns:a16="http://schemas.microsoft.com/office/drawing/2014/main" val="3123475844"/>
                  </a:ext>
                </a:extLst>
              </a:tr>
              <a:tr h="360000">
                <a:tc>
                  <a:txBody>
                    <a:bodyPr/>
                    <a:lstStyle/>
                    <a:p>
                      <a:pPr algn="l" fontAlgn="b"/>
                      <a:r>
                        <a:rPr lang="sv-SE" sz="1600" b="0" i="0" u="none" strike="noStrike" dirty="0">
                          <a:solidFill>
                            <a:srgbClr val="000000"/>
                          </a:solidFill>
                          <a:effectLst/>
                          <a:latin typeface="Calibri" panose="020F0502020204030204" pitchFamily="34" charset="0"/>
                        </a:rPr>
                        <a:t>Farsta</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2 284</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13 480</a:t>
                      </a:r>
                    </a:p>
                  </a:txBody>
                  <a:tcPr marL="9525" marR="9525" marT="9525" marB="0" anchor="b"/>
                </a:tc>
                <a:extLst>
                  <a:ext uri="{0D108BD9-81ED-4DB2-BD59-A6C34878D82A}">
                    <a16:rowId xmlns:a16="http://schemas.microsoft.com/office/drawing/2014/main" val="1067444759"/>
                  </a:ext>
                </a:extLst>
              </a:tr>
              <a:tr h="360000">
                <a:tc>
                  <a:txBody>
                    <a:bodyPr/>
                    <a:lstStyle/>
                    <a:p>
                      <a:pPr algn="l" fontAlgn="b"/>
                      <a:r>
                        <a:rPr lang="sv-SE" sz="1600" b="0" i="0" u="none" strike="noStrike" dirty="0">
                          <a:solidFill>
                            <a:srgbClr val="000000"/>
                          </a:solidFill>
                          <a:effectLst/>
                          <a:latin typeface="Calibri" panose="020F0502020204030204" pitchFamily="34" charset="0"/>
                        </a:rPr>
                        <a:t>Hägersten-Älvsjö</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7 184</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56 019</a:t>
                      </a:r>
                    </a:p>
                  </a:txBody>
                  <a:tcPr marL="9525" marR="9525" marT="9525" marB="0" anchor="b"/>
                </a:tc>
                <a:extLst>
                  <a:ext uri="{0D108BD9-81ED-4DB2-BD59-A6C34878D82A}">
                    <a16:rowId xmlns:a16="http://schemas.microsoft.com/office/drawing/2014/main" val="2068688645"/>
                  </a:ext>
                </a:extLst>
              </a:tr>
              <a:tr h="360000">
                <a:tc>
                  <a:txBody>
                    <a:bodyPr/>
                    <a:lstStyle/>
                    <a:p>
                      <a:pPr algn="l" fontAlgn="b"/>
                      <a:r>
                        <a:rPr lang="sv-SE" sz="1600" b="0" i="0" u="none" strike="noStrike">
                          <a:solidFill>
                            <a:srgbClr val="000000"/>
                          </a:solidFill>
                          <a:effectLst/>
                          <a:latin typeface="Calibri" panose="020F0502020204030204" pitchFamily="34" charset="0"/>
                        </a:rPr>
                        <a:t>Skärholmen</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1 480</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10 055</a:t>
                      </a:r>
                    </a:p>
                  </a:txBody>
                  <a:tcPr marL="9525" marR="9525" marT="9525" marB="0" anchor="b"/>
                </a:tc>
                <a:extLst>
                  <a:ext uri="{0D108BD9-81ED-4DB2-BD59-A6C34878D82A}">
                    <a16:rowId xmlns:a16="http://schemas.microsoft.com/office/drawing/2014/main" val="2907728212"/>
                  </a:ext>
                </a:extLst>
              </a:tr>
              <a:tr h="360000">
                <a:tc>
                  <a:txBody>
                    <a:bodyPr/>
                    <a:lstStyle/>
                    <a:p>
                      <a:pPr algn="l" fontAlgn="b"/>
                      <a:r>
                        <a:rPr lang="en-US" sz="1600" b="1" i="0" u="none" strike="noStrike" dirty="0" err="1">
                          <a:solidFill>
                            <a:srgbClr val="000000"/>
                          </a:solidFill>
                          <a:effectLst/>
                          <a:latin typeface="Calibri" panose="020F0502020204030204" pitchFamily="34" charset="0"/>
                        </a:rPr>
                        <a:t>Södra</a:t>
                      </a:r>
                      <a:r>
                        <a:rPr lang="en-US" sz="1600" b="1" i="0" u="none" strike="noStrike" dirty="0">
                          <a:solidFill>
                            <a:srgbClr val="000000"/>
                          </a:solidFill>
                          <a:effectLst/>
                          <a:latin typeface="Calibri" panose="020F0502020204030204" pitchFamily="34" charset="0"/>
                        </a:rPr>
                        <a:t> Stockholm</a:t>
                      </a:r>
                    </a:p>
                  </a:txBody>
                  <a:tcPr anchor="b"/>
                </a:tc>
                <a:tc>
                  <a:txBody>
                    <a:bodyPr/>
                    <a:lstStyle/>
                    <a:p>
                      <a:pPr algn="ctr" fontAlgn="b"/>
                      <a:r>
                        <a:rPr lang="sv-SE" sz="1600" b="0" i="0" u="none" strike="noStrike" dirty="0">
                          <a:solidFill>
                            <a:srgbClr val="000000"/>
                          </a:solidFill>
                          <a:effectLst/>
                          <a:latin typeface="Calibri" panose="020F0502020204030204" pitchFamily="34" charset="0"/>
                        </a:rPr>
                        <a:t>18 575</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127 495</a:t>
                      </a:r>
                    </a:p>
                  </a:txBody>
                  <a:tcPr marL="9525" marR="9525" marT="9525" marB="0" anchor="b"/>
                </a:tc>
                <a:extLst>
                  <a:ext uri="{0D108BD9-81ED-4DB2-BD59-A6C34878D82A}">
                    <a16:rowId xmlns:a16="http://schemas.microsoft.com/office/drawing/2014/main" val="22402515"/>
                  </a:ext>
                </a:extLst>
              </a:tr>
            </a:tbl>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929605394"/>
              </p:ext>
            </p:extLst>
          </p:nvPr>
        </p:nvGraphicFramePr>
        <p:xfrm>
          <a:off x="262376" y="3610861"/>
          <a:ext cx="4235118" cy="2160000"/>
        </p:xfrm>
        <a:graphic>
          <a:graphicData uri="http://schemas.openxmlformats.org/drawingml/2006/table">
            <a:tbl>
              <a:tblPr firstRow="1" bandRow="1">
                <a:tableStyleId>{5C22544A-7EE6-4342-B048-85BDC9FD1C3A}</a:tableStyleId>
              </a:tblPr>
              <a:tblGrid>
                <a:gridCol w="1861352">
                  <a:extLst>
                    <a:ext uri="{9D8B030D-6E8A-4147-A177-3AD203B41FA5}">
                      <a16:colId xmlns:a16="http://schemas.microsoft.com/office/drawing/2014/main" val="1746519977"/>
                    </a:ext>
                  </a:extLst>
                </a:gridCol>
                <a:gridCol w="1368152">
                  <a:extLst>
                    <a:ext uri="{9D8B030D-6E8A-4147-A177-3AD203B41FA5}">
                      <a16:colId xmlns:a16="http://schemas.microsoft.com/office/drawing/2014/main" val="2096062000"/>
                    </a:ext>
                  </a:extLst>
                </a:gridCol>
                <a:gridCol w="1005614">
                  <a:extLst>
                    <a:ext uri="{9D8B030D-6E8A-4147-A177-3AD203B41FA5}">
                      <a16:colId xmlns:a16="http://schemas.microsoft.com/office/drawing/2014/main" val="2712857926"/>
                    </a:ext>
                  </a:extLst>
                </a:gridCol>
              </a:tblGrid>
              <a:tr h="360000">
                <a:tc>
                  <a:txBody>
                    <a:bodyPr/>
                    <a:lstStyle/>
                    <a:p>
                      <a:pPr algn="l" fontAlgn="b"/>
                      <a:r>
                        <a:rPr lang="en-US" sz="1600" b="1" i="0" u="none" strike="noStrike" dirty="0" err="1">
                          <a:solidFill>
                            <a:schemeClr val="bg1"/>
                          </a:solidFill>
                          <a:effectLst/>
                          <a:latin typeface="Calibri" panose="020F0502020204030204" pitchFamily="34" charset="0"/>
                        </a:rPr>
                        <a:t>Stadsdel</a:t>
                      </a:r>
                      <a:endParaRPr lang="en-US" sz="1600" b="1" i="0" u="none" strike="noStrike" dirty="0">
                        <a:solidFill>
                          <a:schemeClr val="bg1"/>
                        </a:solidFill>
                        <a:effectLst/>
                        <a:latin typeface="Calibri" panose="020F0502020204030204" pitchFamily="34" charset="0"/>
                      </a:endParaRPr>
                    </a:p>
                  </a:txBody>
                  <a:tcPr anchor="b"/>
                </a:tc>
                <a:tc>
                  <a:txBody>
                    <a:bodyPr/>
                    <a:lstStyle/>
                    <a:p>
                      <a:pPr algn="l" fontAlgn="b"/>
                      <a:r>
                        <a:rPr lang="en-US" sz="1600" b="1" i="0" u="none" strike="noStrike" dirty="0" err="1">
                          <a:solidFill>
                            <a:schemeClr val="bg1"/>
                          </a:solidFill>
                          <a:effectLst/>
                          <a:latin typeface="Calibri" panose="020F0502020204030204" pitchFamily="34" charset="0"/>
                        </a:rPr>
                        <a:t>Arbetsställen</a:t>
                      </a:r>
                      <a:endParaRPr lang="en-US" sz="1600" b="1" i="0" u="none" strike="noStrike" dirty="0">
                        <a:solidFill>
                          <a:schemeClr val="bg1"/>
                        </a:solidFill>
                        <a:effectLst/>
                        <a:latin typeface="Calibri" panose="020F0502020204030204" pitchFamily="34" charset="0"/>
                      </a:endParaRPr>
                    </a:p>
                  </a:txBody>
                  <a:tcPr anchor="b"/>
                </a:tc>
                <a:tc>
                  <a:txBody>
                    <a:bodyPr/>
                    <a:lstStyle/>
                    <a:p>
                      <a:pPr algn="l" fontAlgn="b"/>
                      <a:r>
                        <a:rPr lang="sv-SE" sz="1600" b="1" i="0" u="none" strike="noStrike" dirty="0">
                          <a:solidFill>
                            <a:schemeClr val="bg1"/>
                          </a:solidFill>
                          <a:effectLst/>
                          <a:latin typeface="Calibri" panose="020F0502020204030204" pitchFamily="34" charset="0"/>
                        </a:rPr>
                        <a:t>Anställda</a:t>
                      </a:r>
                      <a:endParaRPr lang="en-US" sz="1600" b="1" i="0" u="none" strike="noStrike" dirty="0">
                        <a:solidFill>
                          <a:schemeClr val="bg1"/>
                        </a:solidFill>
                        <a:effectLst/>
                        <a:latin typeface="Calibri" panose="020F0502020204030204" pitchFamily="34" charset="0"/>
                      </a:endParaRPr>
                    </a:p>
                  </a:txBody>
                  <a:tcPr anchor="b"/>
                </a:tc>
                <a:extLst>
                  <a:ext uri="{0D108BD9-81ED-4DB2-BD59-A6C34878D82A}">
                    <a16:rowId xmlns:a16="http://schemas.microsoft.com/office/drawing/2014/main" val="368701258"/>
                  </a:ext>
                </a:extLst>
              </a:tr>
              <a:tr h="360000">
                <a:tc>
                  <a:txBody>
                    <a:bodyPr/>
                    <a:lstStyle/>
                    <a:p>
                      <a:pPr algn="l" fontAlgn="b"/>
                      <a:r>
                        <a:rPr lang="sv-SE" sz="1600" b="0" i="0" u="none" strike="noStrike" dirty="0">
                          <a:solidFill>
                            <a:srgbClr val="000000"/>
                          </a:solidFill>
                          <a:effectLst/>
                          <a:latin typeface="Calibri" panose="020F0502020204030204" pitchFamily="34" charset="0"/>
                        </a:rPr>
                        <a:t>Kungsholmen</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6 836</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78 163</a:t>
                      </a:r>
                    </a:p>
                  </a:txBody>
                  <a:tcPr marL="9525" marR="9525" marT="9525" marB="0" anchor="b"/>
                </a:tc>
                <a:extLst>
                  <a:ext uri="{0D108BD9-81ED-4DB2-BD59-A6C34878D82A}">
                    <a16:rowId xmlns:a16="http://schemas.microsoft.com/office/drawing/2014/main" val="2889999754"/>
                  </a:ext>
                </a:extLst>
              </a:tr>
              <a:tr h="360000">
                <a:tc>
                  <a:txBody>
                    <a:bodyPr/>
                    <a:lstStyle/>
                    <a:p>
                      <a:pPr algn="l" fontAlgn="b"/>
                      <a:r>
                        <a:rPr lang="sv-SE" sz="1600" b="0" i="0" u="none" strike="noStrike" dirty="0">
                          <a:solidFill>
                            <a:srgbClr val="000000"/>
                          </a:solidFill>
                          <a:effectLst/>
                          <a:latin typeface="Calibri" panose="020F0502020204030204" pitchFamily="34" charset="0"/>
                        </a:rPr>
                        <a:t>Norrmalm</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16 873</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184 383</a:t>
                      </a:r>
                    </a:p>
                  </a:txBody>
                  <a:tcPr marL="9525" marR="9525" marT="9525" marB="0" anchor="b"/>
                </a:tc>
                <a:extLst>
                  <a:ext uri="{0D108BD9-81ED-4DB2-BD59-A6C34878D82A}">
                    <a16:rowId xmlns:a16="http://schemas.microsoft.com/office/drawing/2014/main" val="3123475844"/>
                  </a:ext>
                </a:extLst>
              </a:tr>
              <a:tr h="360000">
                <a:tc>
                  <a:txBody>
                    <a:bodyPr/>
                    <a:lstStyle/>
                    <a:p>
                      <a:pPr algn="l" fontAlgn="b"/>
                      <a:r>
                        <a:rPr lang="sv-SE" sz="1600" b="0" i="0" u="none" strike="noStrike" dirty="0">
                          <a:solidFill>
                            <a:srgbClr val="000000"/>
                          </a:solidFill>
                          <a:effectLst/>
                          <a:latin typeface="Calibri" panose="020F0502020204030204" pitchFamily="34" charset="0"/>
                        </a:rPr>
                        <a:t>Östermalm</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12 430</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93 189</a:t>
                      </a:r>
                    </a:p>
                  </a:txBody>
                  <a:tcPr marL="9525" marR="9525" marT="9525" marB="0" anchor="b"/>
                </a:tc>
                <a:extLst>
                  <a:ext uri="{0D108BD9-81ED-4DB2-BD59-A6C34878D82A}">
                    <a16:rowId xmlns:a16="http://schemas.microsoft.com/office/drawing/2014/main" val="1067444759"/>
                  </a:ext>
                </a:extLst>
              </a:tr>
              <a:tr h="360000">
                <a:tc>
                  <a:txBody>
                    <a:bodyPr/>
                    <a:lstStyle/>
                    <a:p>
                      <a:pPr algn="l" fontAlgn="b"/>
                      <a:r>
                        <a:rPr lang="sv-SE" sz="1600" b="0" i="0" u="none" strike="noStrike" dirty="0">
                          <a:solidFill>
                            <a:srgbClr val="000000"/>
                          </a:solidFill>
                          <a:effectLst/>
                          <a:latin typeface="Calibri" panose="020F0502020204030204" pitchFamily="34" charset="0"/>
                        </a:rPr>
                        <a:t>Södermalm</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14 626</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98 916</a:t>
                      </a:r>
                    </a:p>
                  </a:txBody>
                  <a:tcPr marL="9525" marR="9525" marT="9525" marB="0" anchor="b"/>
                </a:tc>
                <a:extLst>
                  <a:ext uri="{0D108BD9-81ED-4DB2-BD59-A6C34878D82A}">
                    <a16:rowId xmlns:a16="http://schemas.microsoft.com/office/drawing/2014/main" val="2068688645"/>
                  </a:ext>
                </a:extLst>
              </a:tr>
              <a:tr h="360000">
                <a:tc>
                  <a:txBody>
                    <a:bodyPr/>
                    <a:lstStyle/>
                    <a:p>
                      <a:pPr algn="l" fontAlgn="b"/>
                      <a:r>
                        <a:rPr lang="en-US" sz="1600" b="1" i="0" u="none" strike="noStrike" dirty="0" err="1">
                          <a:solidFill>
                            <a:srgbClr val="000000"/>
                          </a:solidFill>
                          <a:effectLst/>
                          <a:latin typeface="Calibri" panose="020F0502020204030204" pitchFamily="34" charset="0"/>
                        </a:rPr>
                        <a:t>Centrala</a:t>
                      </a:r>
                      <a:r>
                        <a:rPr lang="en-US" sz="1600" b="1" i="0" u="none" strike="noStrike" dirty="0">
                          <a:solidFill>
                            <a:srgbClr val="000000"/>
                          </a:solidFill>
                          <a:effectLst/>
                          <a:latin typeface="Calibri" panose="020F0502020204030204" pitchFamily="34" charset="0"/>
                        </a:rPr>
                        <a:t> Stockholm</a:t>
                      </a:r>
                    </a:p>
                  </a:txBody>
                  <a:tcPr anchor="b"/>
                </a:tc>
                <a:tc>
                  <a:txBody>
                    <a:bodyPr/>
                    <a:lstStyle/>
                    <a:p>
                      <a:pPr algn="ctr" fontAlgn="b"/>
                      <a:r>
                        <a:rPr lang="sv-SE" sz="1600" b="0" i="0" u="none" strike="noStrike" dirty="0">
                          <a:solidFill>
                            <a:srgbClr val="000000"/>
                          </a:solidFill>
                          <a:effectLst/>
                          <a:latin typeface="Calibri" panose="020F0502020204030204" pitchFamily="34" charset="0"/>
                        </a:rPr>
                        <a:t>50 765</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454 651</a:t>
                      </a:r>
                    </a:p>
                  </a:txBody>
                  <a:tcPr marL="9525" marR="9525" marT="9525" marB="0" anchor="b"/>
                </a:tc>
                <a:extLst>
                  <a:ext uri="{0D108BD9-81ED-4DB2-BD59-A6C34878D82A}">
                    <a16:rowId xmlns:a16="http://schemas.microsoft.com/office/drawing/2014/main" val="22402515"/>
                  </a:ext>
                </a:extLst>
              </a:tr>
            </a:tbl>
          </a:graphicData>
        </a:graphic>
      </p:graphicFrame>
      <p:graphicFrame>
        <p:nvGraphicFramePr>
          <p:cNvPr id="3" name="Tabell 2"/>
          <p:cNvGraphicFramePr>
            <a:graphicFrameLocks noGrp="1"/>
          </p:cNvGraphicFramePr>
          <p:nvPr>
            <p:extLst>
              <p:ext uri="{D42A27DB-BD31-4B8C-83A1-F6EECF244321}">
                <p14:modId xmlns:p14="http://schemas.microsoft.com/office/powerpoint/2010/main" val="1814931720"/>
              </p:ext>
            </p:extLst>
          </p:nvPr>
        </p:nvGraphicFramePr>
        <p:xfrm>
          <a:off x="4685968" y="4690861"/>
          <a:ext cx="4235839" cy="1080000"/>
        </p:xfrm>
        <a:graphic>
          <a:graphicData uri="http://schemas.openxmlformats.org/drawingml/2006/table">
            <a:tbl>
              <a:tblPr firstRow="1" bandRow="1">
                <a:tableStyleId>{5C22544A-7EE6-4342-B048-85BDC9FD1C3A}</a:tableStyleId>
              </a:tblPr>
              <a:tblGrid>
                <a:gridCol w="1628195">
                  <a:extLst>
                    <a:ext uri="{9D8B030D-6E8A-4147-A177-3AD203B41FA5}">
                      <a16:colId xmlns:a16="http://schemas.microsoft.com/office/drawing/2014/main" val="1842832055"/>
                    </a:ext>
                  </a:extLst>
                </a:gridCol>
                <a:gridCol w="1530973">
                  <a:extLst>
                    <a:ext uri="{9D8B030D-6E8A-4147-A177-3AD203B41FA5}">
                      <a16:colId xmlns:a16="http://schemas.microsoft.com/office/drawing/2014/main" val="1377527792"/>
                    </a:ext>
                  </a:extLst>
                </a:gridCol>
                <a:gridCol w="1076671">
                  <a:extLst>
                    <a:ext uri="{9D8B030D-6E8A-4147-A177-3AD203B41FA5}">
                      <a16:colId xmlns:a16="http://schemas.microsoft.com/office/drawing/2014/main" val="2751523922"/>
                    </a:ext>
                  </a:extLst>
                </a:gridCol>
              </a:tblGrid>
              <a:tr h="360000">
                <a:tc>
                  <a:txBody>
                    <a:bodyPr/>
                    <a:lstStyle/>
                    <a:p>
                      <a:pPr algn="l" fontAlgn="b"/>
                      <a:r>
                        <a:rPr lang="en-US" sz="1600" b="1" i="0" u="none" strike="noStrike" dirty="0" err="1">
                          <a:solidFill>
                            <a:schemeClr val="bg1"/>
                          </a:solidFill>
                          <a:effectLst/>
                          <a:latin typeface="Calibri" panose="020F0502020204030204" pitchFamily="34" charset="0"/>
                        </a:rPr>
                        <a:t>Stadsdel</a:t>
                      </a:r>
                      <a:endParaRPr lang="en-US" sz="1600" b="1" i="0" u="none" strike="noStrike" dirty="0">
                        <a:solidFill>
                          <a:schemeClr val="bg1"/>
                        </a:solidFill>
                        <a:effectLst/>
                        <a:latin typeface="Calibri" panose="020F0502020204030204" pitchFamily="34" charset="0"/>
                      </a:endParaRPr>
                    </a:p>
                  </a:txBody>
                  <a:tcPr anchor="b"/>
                </a:tc>
                <a:tc>
                  <a:txBody>
                    <a:bodyPr/>
                    <a:lstStyle/>
                    <a:p>
                      <a:pPr algn="l" fontAlgn="b"/>
                      <a:r>
                        <a:rPr lang="en-US" sz="1600" b="1" i="0" u="none" strike="noStrike" dirty="0" err="1">
                          <a:solidFill>
                            <a:schemeClr val="bg1"/>
                          </a:solidFill>
                          <a:effectLst/>
                          <a:latin typeface="Calibri" panose="020F0502020204030204" pitchFamily="34" charset="0"/>
                        </a:rPr>
                        <a:t>Arbetsställen</a:t>
                      </a:r>
                      <a:endParaRPr lang="en-US" sz="1600" b="1" i="0" u="none" strike="noStrike" dirty="0">
                        <a:solidFill>
                          <a:schemeClr val="bg1"/>
                        </a:solidFill>
                        <a:effectLst/>
                        <a:latin typeface="Calibri" panose="020F0502020204030204" pitchFamily="34" charset="0"/>
                      </a:endParaRPr>
                    </a:p>
                  </a:txBody>
                  <a:tcPr anchor="b"/>
                </a:tc>
                <a:tc>
                  <a:txBody>
                    <a:bodyPr/>
                    <a:lstStyle/>
                    <a:p>
                      <a:pPr algn="l" fontAlgn="b"/>
                      <a:r>
                        <a:rPr lang="sv-SE" sz="1600" b="1" i="0" u="none" strike="noStrike" dirty="0">
                          <a:solidFill>
                            <a:schemeClr val="bg1"/>
                          </a:solidFill>
                          <a:effectLst/>
                          <a:latin typeface="Calibri" panose="020F0502020204030204" pitchFamily="34" charset="0"/>
                        </a:rPr>
                        <a:t>Anställda</a:t>
                      </a:r>
                      <a:endParaRPr lang="en-US" sz="1600" b="1" i="0" u="none" strike="noStrike" dirty="0">
                        <a:solidFill>
                          <a:schemeClr val="bg1"/>
                        </a:solidFill>
                        <a:effectLst/>
                        <a:latin typeface="Calibri" panose="020F0502020204030204" pitchFamily="34" charset="0"/>
                      </a:endParaRPr>
                    </a:p>
                  </a:txBody>
                  <a:tcPr anchor="b"/>
                </a:tc>
                <a:extLst>
                  <a:ext uri="{0D108BD9-81ED-4DB2-BD59-A6C34878D82A}">
                    <a16:rowId xmlns:a16="http://schemas.microsoft.com/office/drawing/2014/main" val="3406286719"/>
                  </a:ext>
                </a:extLst>
              </a:tr>
              <a:tr h="360000">
                <a:tc>
                  <a:txBody>
                    <a:bodyPr/>
                    <a:lstStyle/>
                    <a:p>
                      <a:pPr algn="l" fontAlgn="b"/>
                      <a:r>
                        <a:rPr lang="sv-SE" sz="1600" b="0" i="0" u="none" strike="noStrike" dirty="0">
                          <a:solidFill>
                            <a:srgbClr val="000000"/>
                          </a:solidFill>
                          <a:effectLst/>
                          <a:latin typeface="Calibri" panose="020F0502020204030204" pitchFamily="34" charset="0"/>
                        </a:rPr>
                        <a:t>Stadsdel saknas</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8 608</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32 409</a:t>
                      </a:r>
                    </a:p>
                  </a:txBody>
                  <a:tcPr marL="9525" marR="9525" marT="9525" marB="0" anchor="b"/>
                </a:tc>
                <a:extLst>
                  <a:ext uri="{0D108BD9-81ED-4DB2-BD59-A6C34878D82A}">
                    <a16:rowId xmlns:a16="http://schemas.microsoft.com/office/drawing/2014/main" val="3181128826"/>
                  </a:ext>
                </a:extLst>
              </a:tr>
              <a:tr h="360000">
                <a:tc>
                  <a:txBody>
                    <a:bodyPr/>
                    <a:lstStyle/>
                    <a:p>
                      <a:pPr algn="l" fontAlgn="b"/>
                      <a:r>
                        <a:rPr lang="en-US" sz="1600" b="1" i="0" u="none" strike="noStrike" dirty="0">
                          <a:solidFill>
                            <a:srgbClr val="000000"/>
                          </a:solidFill>
                          <a:effectLst/>
                          <a:latin typeface="Calibri" panose="020F0502020204030204" pitchFamily="34" charset="0"/>
                        </a:rPr>
                        <a:t>Hela Stockholm</a:t>
                      </a:r>
                    </a:p>
                  </a:txBody>
                  <a:tcPr anchor="b"/>
                </a:tc>
                <a:tc>
                  <a:txBody>
                    <a:bodyPr/>
                    <a:lstStyle/>
                    <a:p>
                      <a:pPr algn="ctr" fontAlgn="b"/>
                      <a:r>
                        <a:rPr lang="sv-SE" sz="1600" b="1" i="0" u="none" strike="noStrike" dirty="0">
                          <a:solidFill>
                            <a:srgbClr val="000000"/>
                          </a:solidFill>
                          <a:effectLst/>
                          <a:latin typeface="Calibri" panose="020F0502020204030204" pitchFamily="34" charset="0"/>
                        </a:rPr>
                        <a:t>89 937</a:t>
                      </a:r>
                    </a:p>
                  </a:txBody>
                  <a:tcPr marL="9525" marR="9525" marT="9525" marB="0" anchor="b"/>
                </a:tc>
                <a:tc>
                  <a:txBody>
                    <a:bodyPr/>
                    <a:lstStyle/>
                    <a:p>
                      <a:pPr algn="ctr" fontAlgn="b"/>
                      <a:r>
                        <a:rPr lang="sv-SE" sz="1600" b="1" i="0" u="none" strike="noStrike" dirty="0">
                          <a:solidFill>
                            <a:srgbClr val="000000"/>
                          </a:solidFill>
                          <a:effectLst/>
                          <a:latin typeface="Calibri" panose="020F0502020204030204" pitchFamily="34" charset="0"/>
                        </a:rPr>
                        <a:t>708 893</a:t>
                      </a:r>
                    </a:p>
                  </a:txBody>
                  <a:tcPr marL="9525" marR="9525" marT="9525" marB="0" anchor="b"/>
                </a:tc>
                <a:extLst>
                  <a:ext uri="{0D108BD9-81ED-4DB2-BD59-A6C34878D82A}">
                    <a16:rowId xmlns:a16="http://schemas.microsoft.com/office/drawing/2014/main" val="1112353260"/>
                  </a:ext>
                </a:extLst>
              </a:tr>
            </a:tbl>
          </a:graphicData>
        </a:graphic>
      </p:graphicFrame>
      <p:sp>
        <p:nvSpPr>
          <p:cNvPr id="12" name="Rektangel med rundade hörn 11"/>
          <p:cNvSpPr/>
          <p:nvPr/>
        </p:nvSpPr>
        <p:spPr>
          <a:xfrm>
            <a:off x="179512" y="2924944"/>
            <a:ext cx="4392488" cy="31178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med rundade hörn 12"/>
          <p:cNvSpPr/>
          <p:nvPr/>
        </p:nvSpPr>
        <p:spPr>
          <a:xfrm>
            <a:off x="4607283" y="3477251"/>
            <a:ext cx="4392488" cy="31178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78927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Arbetsställen och anställda är spridda i staden</a:t>
            </a:r>
            <a:endParaRPr lang="sv-SE" dirty="0"/>
          </a:p>
        </p:txBody>
      </p:sp>
      <p:graphicFrame>
        <p:nvGraphicFramePr>
          <p:cNvPr id="5" name="Diagram 4"/>
          <p:cNvGraphicFramePr>
            <a:graphicFrameLocks/>
          </p:cNvGraphicFramePr>
          <p:nvPr>
            <p:extLst>
              <p:ext uri="{D42A27DB-BD31-4B8C-83A1-F6EECF244321}">
                <p14:modId xmlns:p14="http://schemas.microsoft.com/office/powerpoint/2010/main" val="2600379881"/>
              </p:ext>
            </p:extLst>
          </p:nvPr>
        </p:nvGraphicFramePr>
        <p:xfrm>
          <a:off x="457200" y="1052736"/>
          <a:ext cx="8363271" cy="5400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101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personer med ekonomiskt bistånd</a:t>
            </a:r>
          </a:p>
        </p:txBody>
      </p:sp>
      <p:sp>
        <p:nvSpPr>
          <p:cNvPr id="3" name="Platshållare för text 2"/>
          <p:cNvSpPr>
            <a:spLocks noGrp="1"/>
          </p:cNvSpPr>
          <p:nvPr>
            <p:ph type="body" sz="quarter" idx="18"/>
          </p:nvPr>
        </p:nvSpPr>
        <p:spPr>
          <a:xfrm>
            <a:off x="457200" y="1440000"/>
            <a:ext cx="8229600" cy="1340928"/>
          </a:xfrm>
        </p:spPr>
        <p:txBody>
          <a:bodyPr/>
          <a:lstStyle/>
          <a:p>
            <a:r>
              <a:rPr lang="sv-SE" dirty="0"/>
              <a:t>Vi ser att där lägre mängd arbetsställen och anställda finns är antalet och andelen personer med ekonomiskt bistånd högre. </a:t>
            </a:r>
          </a:p>
          <a:p>
            <a:r>
              <a:rPr lang="sv-SE" dirty="0"/>
              <a:t>42 % av kostnaderna för bistånd beror på arbetslöshet</a:t>
            </a:r>
          </a:p>
        </p:txBody>
      </p:sp>
      <p:graphicFrame>
        <p:nvGraphicFramePr>
          <p:cNvPr id="9" name="Diagram 8"/>
          <p:cNvGraphicFramePr/>
          <p:nvPr>
            <p:extLst>
              <p:ext uri="{D42A27DB-BD31-4B8C-83A1-F6EECF244321}">
                <p14:modId xmlns:p14="http://schemas.microsoft.com/office/powerpoint/2010/main" val="3878026438"/>
              </p:ext>
            </p:extLst>
          </p:nvPr>
        </p:nvGraphicFramePr>
        <p:xfrm>
          <a:off x="457200" y="2636912"/>
          <a:ext cx="8229600"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0804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523528"/>
          </a:xfrm>
        </p:spPr>
        <p:txBody>
          <a:bodyPr/>
          <a:lstStyle/>
          <a:p>
            <a:endParaRPr lang="sv-SE"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1284604141"/>
              </p:ext>
            </p:extLst>
          </p:nvPr>
        </p:nvGraphicFramePr>
        <p:xfrm>
          <a:off x="323528" y="260648"/>
          <a:ext cx="8363272" cy="6454740"/>
        </p:xfrm>
        <a:graphic>
          <a:graphicData uri="http://schemas.openxmlformats.org/drawingml/2006/table">
            <a:tbl>
              <a:tblPr firstRow="1" firstCol="1" bandRow="1">
                <a:tableStyleId>{5C22544A-7EE6-4342-B048-85BDC9FD1C3A}</a:tableStyleId>
              </a:tblPr>
              <a:tblGrid>
                <a:gridCol w="2818656">
                  <a:extLst>
                    <a:ext uri="{9D8B030D-6E8A-4147-A177-3AD203B41FA5}">
                      <a16:colId xmlns:a16="http://schemas.microsoft.com/office/drawing/2014/main" val="180808986"/>
                    </a:ext>
                  </a:extLst>
                </a:gridCol>
                <a:gridCol w="3168352">
                  <a:extLst>
                    <a:ext uri="{9D8B030D-6E8A-4147-A177-3AD203B41FA5}">
                      <a16:colId xmlns:a16="http://schemas.microsoft.com/office/drawing/2014/main" val="1343105090"/>
                    </a:ext>
                  </a:extLst>
                </a:gridCol>
                <a:gridCol w="2376264">
                  <a:extLst>
                    <a:ext uri="{9D8B030D-6E8A-4147-A177-3AD203B41FA5}">
                      <a16:colId xmlns:a16="http://schemas.microsoft.com/office/drawing/2014/main" val="802750755"/>
                    </a:ext>
                  </a:extLst>
                </a:gridCol>
              </a:tblGrid>
              <a:tr h="811560">
                <a:tc>
                  <a:txBody>
                    <a:bodyPr/>
                    <a:lstStyle/>
                    <a:p>
                      <a:pPr>
                        <a:lnSpc>
                          <a:spcPts val="1300"/>
                        </a:lnSpc>
                        <a:spcAft>
                          <a:spcPts val="600"/>
                        </a:spcAft>
                        <a:tabLst>
                          <a:tab pos="810260" algn="l"/>
                          <a:tab pos="1620520" algn="l"/>
                          <a:tab pos="2430780" algn="l"/>
                          <a:tab pos="4050665" algn="l"/>
                          <a:tab pos="828040" algn="l"/>
                        </a:tabLst>
                      </a:pPr>
                      <a:endParaRPr lang="sv-SE" sz="2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600"/>
                        </a:spcAft>
                        <a:tabLst>
                          <a:tab pos="810260" algn="l"/>
                          <a:tab pos="1620520" algn="l"/>
                          <a:tab pos="2430780" algn="l"/>
                          <a:tab pos="4050665" algn="l"/>
                          <a:tab pos="828040" algn="l"/>
                        </a:tabLst>
                      </a:pPr>
                      <a:r>
                        <a:rPr lang="sv-SE" sz="1800" b="0" dirty="0">
                          <a:effectLst/>
                        </a:rPr>
                        <a:t>Arbetsgivare per 100 invånare </a:t>
                      </a:r>
                      <a:br>
                        <a:rPr lang="sv-SE" sz="1800" b="0" dirty="0">
                          <a:effectLst/>
                        </a:rPr>
                      </a:br>
                      <a:r>
                        <a:rPr lang="sv-SE" sz="1800" b="0" dirty="0">
                          <a:effectLst/>
                        </a:rPr>
                        <a:t>2020</a:t>
                      </a:r>
                      <a:endParaRPr lang="sv-SE" sz="2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600"/>
                        </a:spcAft>
                        <a:tabLst>
                          <a:tab pos="810260" algn="l"/>
                          <a:tab pos="1620520" algn="l"/>
                          <a:tab pos="2430780" algn="l"/>
                          <a:tab pos="4050665" algn="l"/>
                          <a:tab pos="828040" algn="l"/>
                        </a:tabLst>
                      </a:pPr>
                      <a:r>
                        <a:rPr lang="sv-SE" sz="1800" b="0" dirty="0">
                          <a:effectLst/>
                        </a:rPr>
                        <a:t>Anställda/ arbetsgivare </a:t>
                      </a:r>
                      <a:br>
                        <a:rPr lang="sv-SE" sz="1800" b="0" dirty="0">
                          <a:effectLst/>
                        </a:rPr>
                      </a:br>
                      <a:r>
                        <a:rPr lang="sv-SE" sz="1800" b="0" dirty="0" err="1">
                          <a:effectLst/>
                        </a:rPr>
                        <a:t>kv</a:t>
                      </a:r>
                      <a:r>
                        <a:rPr lang="sv-SE" sz="1800" b="0" dirty="0">
                          <a:effectLst/>
                        </a:rPr>
                        <a:t> 2, 2020</a:t>
                      </a:r>
                      <a:endParaRPr lang="sv-SE" sz="2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174077"/>
                  </a:ext>
                </a:extLst>
              </a:tr>
              <a:tr h="375452">
                <a:tc>
                  <a:txBody>
                    <a:bodyPr/>
                    <a:lstStyle/>
                    <a:p>
                      <a:pPr algn="l" fontAlgn="ctr"/>
                      <a:r>
                        <a:rPr lang="sv-SE" sz="1600" b="0" i="0" u="none" strike="noStrike" dirty="0">
                          <a:solidFill>
                            <a:schemeClr val="bg1"/>
                          </a:solidFill>
                          <a:effectLst/>
                          <a:latin typeface="Arial" panose="020B0604020202020204" pitchFamily="34" charset="0"/>
                        </a:rPr>
                        <a:t>Rinkeby-Kista</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4,6</a:t>
                      </a:r>
                    </a:p>
                  </a:txBody>
                  <a:tcPr anchor="ctr"/>
                </a:tc>
                <a:tc>
                  <a:txBody>
                    <a:bodyPr/>
                    <a:lstStyle/>
                    <a:p>
                      <a:pPr algn="ctr" fontAlgn="ctr"/>
                      <a:r>
                        <a:rPr lang="sv-SE" sz="1600" b="0" i="0" u="none" strike="noStrike">
                          <a:solidFill>
                            <a:srgbClr val="000000"/>
                          </a:solidFill>
                          <a:effectLst/>
                          <a:latin typeface="Arial" panose="020B0604020202020204" pitchFamily="34" charset="0"/>
                        </a:rPr>
                        <a:t>18,3</a:t>
                      </a:r>
                    </a:p>
                  </a:txBody>
                  <a:tcPr anchor="ctr"/>
                </a:tc>
                <a:extLst>
                  <a:ext uri="{0D108BD9-81ED-4DB2-BD59-A6C34878D82A}">
                    <a16:rowId xmlns:a16="http://schemas.microsoft.com/office/drawing/2014/main" val="1637669537"/>
                  </a:ext>
                </a:extLst>
              </a:tr>
              <a:tr h="375452">
                <a:tc>
                  <a:txBody>
                    <a:bodyPr/>
                    <a:lstStyle/>
                    <a:p>
                      <a:pPr algn="l" fontAlgn="ctr"/>
                      <a:r>
                        <a:rPr lang="sv-SE" sz="1600" b="0" i="0" u="none" strike="noStrike" dirty="0">
                          <a:solidFill>
                            <a:schemeClr val="bg1"/>
                          </a:solidFill>
                          <a:effectLst/>
                          <a:latin typeface="Arial" panose="020B0604020202020204" pitchFamily="34" charset="0"/>
                        </a:rPr>
                        <a:t>Spånga-Tensta</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4,5</a:t>
                      </a:r>
                    </a:p>
                  </a:txBody>
                  <a:tcPr anchor="ctr"/>
                </a:tc>
                <a:tc>
                  <a:txBody>
                    <a:bodyPr/>
                    <a:lstStyle/>
                    <a:p>
                      <a:pPr algn="ctr" fontAlgn="ctr"/>
                      <a:r>
                        <a:rPr lang="sv-SE" sz="1600" b="0" i="0" u="none" strike="noStrike">
                          <a:solidFill>
                            <a:srgbClr val="000000"/>
                          </a:solidFill>
                          <a:effectLst/>
                          <a:latin typeface="Arial" panose="020B0604020202020204" pitchFamily="34" charset="0"/>
                        </a:rPr>
                        <a:t>6,5</a:t>
                      </a:r>
                    </a:p>
                  </a:txBody>
                  <a:tcPr anchor="ctr"/>
                </a:tc>
                <a:extLst>
                  <a:ext uri="{0D108BD9-81ED-4DB2-BD59-A6C34878D82A}">
                    <a16:rowId xmlns:a16="http://schemas.microsoft.com/office/drawing/2014/main" val="3400483835"/>
                  </a:ext>
                </a:extLst>
              </a:tr>
              <a:tr h="375452">
                <a:tc>
                  <a:txBody>
                    <a:bodyPr/>
                    <a:lstStyle/>
                    <a:p>
                      <a:pPr algn="l" fontAlgn="ctr"/>
                      <a:r>
                        <a:rPr lang="sv-SE" sz="1600" b="0" i="0" u="none" strike="noStrike" dirty="0">
                          <a:solidFill>
                            <a:schemeClr val="bg1"/>
                          </a:solidFill>
                          <a:effectLst/>
                          <a:latin typeface="Arial" panose="020B0604020202020204" pitchFamily="34" charset="0"/>
                        </a:rPr>
                        <a:t>Hässelby-Vällingby</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3,6</a:t>
                      </a:r>
                    </a:p>
                  </a:txBody>
                  <a:tcPr anchor="ctr"/>
                </a:tc>
                <a:tc>
                  <a:txBody>
                    <a:bodyPr/>
                    <a:lstStyle/>
                    <a:p>
                      <a:pPr algn="ctr" fontAlgn="ctr"/>
                      <a:r>
                        <a:rPr lang="sv-SE" sz="1600" b="0" i="0" u="none" strike="noStrike">
                          <a:solidFill>
                            <a:srgbClr val="000000"/>
                          </a:solidFill>
                          <a:effectLst/>
                          <a:latin typeface="Arial" panose="020B0604020202020204" pitchFamily="34" charset="0"/>
                        </a:rPr>
                        <a:t>5,0</a:t>
                      </a:r>
                    </a:p>
                  </a:txBody>
                  <a:tcPr anchor="ctr"/>
                </a:tc>
                <a:extLst>
                  <a:ext uri="{0D108BD9-81ED-4DB2-BD59-A6C34878D82A}">
                    <a16:rowId xmlns:a16="http://schemas.microsoft.com/office/drawing/2014/main" val="688796372"/>
                  </a:ext>
                </a:extLst>
              </a:tr>
              <a:tr h="375452">
                <a:tc>
                  <a:txBody>
                    <a:bodyPr/>
                    <a:lstStyle/>
                    <a:p>
                      <a:pPr algn="l" fontAlgn="ctr"/>
                      <a:r>
                        <a:rPr lang="sv-SE" sz="1600" b="0" i="0" u="none" strike="noStrike" dirty="0">
                          <a:solidFill>
                            <a:schemeClr val="bg1"/>
                          </a:solidFill>
                          <a:effectLst/>
                          <a:latin typeface="Arial" panose="020B0604020202020204" pitchFamily="34" charset="0"/>
                        </a:rPr>
                        <a:t>Bromma</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6,2</a:t>
                      </a:r>
                    </a:p>
                  </a:txBody>
                  <a:tcPr anchor="ctr"/>
                </a:tc>
                <a:tc>
                  <a:txBody>
                    <a:bodyPr/>
                    <a:lstStyle/>
                    <a:p>
                      <a:pPr algn="ctr" fontAlgn="ctr"/>
                      <a:r>
                        <a:rPr lang="sv-SE" sz="1600" b="0" i="0" u="none" strike="noStrike">
                          <a:solidFill>
                            <a:srgbClr val="000000"/>
                          </a:solidFill>
                          <a:effectLst/>
                          <a:latin typeface="Arial" panose="020B0604020202020204" pitchFamily="34" charset="0"/>
                        </a:rPr>
                        <a:t>6,2</a:t>
                      </a:r>
                    </a:p>
                  </a:txBody>
                  <a:tcPr anchor="ctr"/>
                </a:tc>
                <a:extLst>
                  <a:ext uri="{0D108BD9-81ED-4DB2-BD59-A6C34878D82A}">
                    <a16:rowId xmlns:a16="http://schemas.microsoft.com/office/drawing/2014/main" val="298727936"/>
                  </a:ext>
                </a:extLst>
              </a:tr>
              <a:tr h="375452">
                <a:tc>
                  <a:txBody>
                    <a:bodyPr/>
                    <a:lstStyle/>
                    <a:p>
                      <a:pPr algn="l" fontAlgn="ctr"/>
                      <a:r>
                        <a:rPr lang="sv-SE" sz="1600" b="0" i="0" u="none" strike="noStrike" dirty="0">
                          <a:solidFill>
                            <a:schemeClr val="bg1"/>
                          </a:solidFill>
                          <a:effectLst/>
                          <a:latin typeface="Arial" panose="020B0604020202020204" pitchFamily="34" charset="0"/>
                        </a:rPr>
                        <a:t>Kungsholmen</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9,6</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11,5</a:t>
                      </a:r>
                    </a:p>
                  </a:txBody>
                  <a:tcPr anchor="ctr"/>
                </a:tc>
                <a:extLst>
                  <a:ext uri="{0D108BD9-81ED-4DB2-BD59-A6C34878D82A}">
                    <a16:rowId xmlns:a16="http://schemas.microsoft.com/office/drawing/2014/main" val="3534937879"/>
                  </a:ext>
                </a:extLst>
              </a:tr>
              <a:tr h="375452">
                <a:tc>
                  <a:txBody>
                    <a:bodyPr/>
                    <a:lstStyle/>
                    <a:p>
                      <a:pPr algn="l" fontAlgn="ctr"/>
                      <a:r>
                        <a:rPr lang="sv-SE" sz="1600" b="0" i="0" u="none" strike="noStrike" dirty="0">
                          <a:solidFill>
                            <a:schemeClr val="bg1"/>
                          </a:solidFill>
                          <a:effectLst/>
                          <a:latin typeface="Arial" panose="020B0604020202020204" pitchFamily="34" charset="0"/>
                        </a:rPr>
                        <a:t>Norrmalm</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22,9</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11,0</a:t>
                      </a:r>
                    </a:p>
                  </a:txBody>
                  <a:tcPr anchor="ctr"/>
                </a:tc>
                <a:extLst>
                  <a:ext uri="{0D108BD9-81ED-4DB2-BD59-A6C34878D82A}">
                    <a16:rowId xmlns:a16="http://schemas.microsoft.com/office/drawing/2014/main" val="916143647"/>
                  </a:ext>
                </a:extLst>
              </a:tr>
              <a:tr h="375452">
                <a:tc>
                  <a:txBody>
                    <a:bodyPr/>
                    <a:lstStyle/>
                    <a:p>
                      <a:pPr algn="l" fontAlgn="ctr"/>
                      <a:r>
                        <a:rPr lang="sv-SE" sz="1600" b="0" i="0" u="none" strike="noStrike">
                          <a:solidFill>
                            <a:schemeClr val="bg1"/>
                          </a:solidFill>
                          <a:effectLst/>
                          <a:latin typeface="Arial" panose="020B0604020202020204" pitchFamily="34" charset="0"/>
                        </a:rPr>
                        <a:t>Östermalm</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15,8</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7,5</a:t>
                      </a:r>
                    </a:p>
                  </a:txBody>
                  <a:tcPr anchor="ctr"/>
                </a:tc>
                <a:extLst>
                  <a:ext uri="{0D108BD9-81ED-4DB2-BD59-A6C34878D82A}">
                    <a16:rowId xmlns:a16="http://schemas.microsoft.com/office/drawing/2014/main" val="4001640088"/>
                  </a:ext>
                </a:extLst>
              </a:tr>
              <a:tr h="375452">
                <a:tc>
                  <a:txBody>
                    <a:bodyPr/>
                    <a:lstStyle/>
                    <a:p>
                      <a:pPr algn="l" fontAlgn="ctr"/>
                      <a:r>
                        <a:rPr lang="sv-SE" sz="1600" b="0" i="0" u="none" strike="noStrike">
                          <a:solidFill>
                            <a:schemeClr val="bg1"/>
                          </a:solidFill>
                          <a:effectLst/>
                          <a:latin typeface="Arial" panose="020B0604020202020204" pitchFamily="34" charset="0"/>
                        </a:rPr>
                        <a:t>Södermalm</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11,1</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6,8</a:t>
                      </a:r>
                    </a:p>
                  </a:txBody>
                  <a:tcPr anchor="ctr"/>
                </a:tc>
                <a:extLst>
                  <a:ext uri="{0D108BD9-81ED-4DB2-BD59-A6C34878D82A}">
                    <a16:rowId xmlns:a16="http://schemas.microsoft.com/office/drawing/2014/main" val="1743468655"/>
                  </a:ext>
                </a:extLst>
              </a:tr>
              <a:tr h="375452">
                <a:tc>
                  <a:txBody>
                    <a:bodyPr/>
                    <a:lstStyle/>
                    <a:p>
                      <a:pPr algn="l" fontAlgn="ctr"/>
                      <a:r>
                        <a:rPr lang="sv-SE" sz="1600" b="0" i="0" u="none" strike="noStrike">
                          <a:solidFill>
                            <a:schemeClr val="bg1"/>
                          </a:solidFill>
                          <a:effectLst/>
                          <a:latin typeface="Arial" panose="020B0604020202020204" pitchFamily="34" charset="0"/>
                        </a:rPr>
                        <a:t>Enskede-Årsta-Vantör</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5,3</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7,5</a:t>
                      </a:r>
                    </a:p>
                  </a:txBody>
                  <a:tcPr anchor="ctr"/>
                </a:tc>
                <a:extLst>
                  <a:ext uri="{0D108BD9-81ED-4DB2-BD59-A6C34878D82A}">
                    <a16:rowId xmlns:a16="http://schemas.microsoft.com/office/drawing/2014/main" val="3285904375"/>
                  </a:ext>
                </a:extLst>
              </a:tr>
              <a:tr h="375452">
                <a:tc>
                  <a:txBody>
                    <a:bodyPr/>
                    <a:lstStyle/>
                    <a:p>
                      <a:pPr algn="l" fontAlgn="ctr"/>
                      <a:r>
                        <a:rPr lang="sv-SE" sz="1600" b="0" i="0" u="none" strike="noStrike">
                          <a:solidFill>
                            <a:schemeClr val="bg1"/>
                          </a:solidFill>
                          <a:effectLst/>
                          <a:latin typeface="Arial" panose="020B0604020202020204" pitchFamily="34" charset="0"/>
                        </a:rPr>
                        <a:t>Skarpnäck</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4,6</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4,6</a:t>
                      </a:r>
                    </a:p>
                  </a:txBody>
                  <a:tcPr anchor="ctr"/>
                </a:tc>
                <a:extLst>
                  <a:ext uri="{0D108BD9-81ED-4DB2-BD59-A6C34878D82A}">
                    <a16:rowId xmlns:a16="http://schemas.microsoft.com/office/drawing/2014/main" val="253283539"/>
                  </a:ext>
                </a:extLst>
              </a:tr>
              <a:tr h="375452">
                <a:tc>
                  <a:txBody>
                    <a:bodyPr/>
                    <a:lstStyle/>
                    <a:p>
                      <a:pPr algn="l" fontAlgn="ctr"/>
                      <a:r>
                        <a:rPr lang="sv-SE" sz="1600" b="0" i="0" u="none" strike="noStrike">
                          <a:solidFill>
                            <a:schemeClr val="bg1"/>
                          </a:solidFill>
                          <a:effectLst/>
                          <a:latin typeface="Arial" panose="020B0604020202020204" pitchFamily="34" charset="0"/>
                        </a:rPr>
                        <a:t>Farsta</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3,8</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6,3</a:t>
                      </a:r>
                    </a:p>
                  </a:txBody>
                  <a:tcPr anchor="ctr"/>
                </a:tc>
                <a:extLst>
                  <a:ext uri="{0D108BD9-81ED-4DB2-BD59-A6C34878D82A}">
                    <a16:rowId xmlns:a16="http://schemas.microsoft.com/office/drawing/2014/main" val="982774534"/>
                  </a:ext>
                </a:extLst>
              </a:tr>
              <a:tr h="375452">
                <a:tc>
                  <a:txBody>
                    <a:bodyPr/>
                    <a:lstStyle/>
                    <a:p>
                      <a:pPr algn="l" fontAlgn="ctr"/>
                      <a:r>
                        <a:rPr lang="sv-SE" sz="1600" b="0" i="0" u="none" strike="noStrike">
                          <a:solidFill>
                            <a:schemeClr val="bg1"/>
                          </a:solidFill>
                          <a:effectLst/>
                          <a:latin typeface="Arial" panose="020B0604020202020204" pitchFamily="34" charset="0"/>
                        </a:rPr>
                        <a:t>Hägersten-Älvsjö</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5,8</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8,0</a:t>
                      </a:r>
                    </a:p>
                  </a:txBody>
                  <a:tcPr anchor="ctr"/>
                </a:tc>
                <a:extLst>
                  <a:ext uri="{0D108BD9-81ED-4DB2-BD59-A6C34878D82A}">
                    <a16:rowId xmlns:a16="http://schemas.microsoft.com/office/drawing/2014/main" val="4258561985"/>
                  </a:ext>
                </a:extLst>
              </a:tr>
              <a:tr h="375452">
                <a:tc>
                  <a:txBody>
                    <a:bodyPr/>
                    <a:lstStyle/>
                    <a:p>
                      <a:pPr algn="l" fontAlgn="ctr"/>
                      <a:r>
                        <a:rPr lang="sv-SE" sz="1600" b="0" i="0" u="none" strike="noStrike" dirty="0">
                          <a:solidFill>
                            <a:schemeClr val="bg1"/>
                          </a:solidFill>
                          <a:effectLst/>
                          <a:latin typeface="Arial" panose="020B0604020202020204" pitchFamily="34" charset="0"/>
                        </a:rPr>
                        <a:t>Skärholmen</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3,9</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7,2</a:t>
                      </a:r>
                    </a:p>
                  </a:txBody>
                  <a:tcPr anchor="ctr"/>
                </a:tc>
                <a:extLst>
                  <a:ext uri="{0D108BD9-81ED-4DB2-BD59-A6C34878D82A}">
                    <a16:rowId xmlns:a16="http://schemas.microsoft.com/office/drawing/2014/main" val="1882172569"/>
                  </a:ext>
                </a:extLst>
              </a:tr>
              <a:tr h="375452">
                <a:tc>
                  <a:txBody>
                    <a:bodyPr/>
                    <a:lstStyle/>
                    <a:p>
                      <a:pPr algn="l" fontAlgn="ctr"/>
                      <a:r>
                        <a:rPr lang="sv-SE" sz="1600" b="0" i="0" u="none" strike="noStrike">
                          <a:solidFill>
                            <a:schemeClr val="bg1"/>
                          </a:solidFill>
                          <a:effectLst/>
                          <a:latin typeface="Arial" panose="020B0604020202020204" pitchFamily="34" charset="0"/>
                        </a:rPr>
                        <a:t>Uppgift saknas</a:t>
                      </a:r>
                    </a:p>
                  </a:txBody>
                  <a:tcPr anchor="ctr"/>
                </a:tc>
                <a:tc>
                  <a:txBody>
                    <a:bodyPr/>
                    <a:lstStyle/>
                    <a:p>
                      <a:pPr algn="ctr" fontAlgn="ctr"/>
                      <a:r>
                        <a:rPr lang="sv-SE" sz="1600" b="0" i="0" u="none" strike="noStrike">
                          <a:solidFill>
                            <a:srgbClr val="000000"/>
                          </a:solidFill>
                          <a:effectLst/>
                          <a:latin typeface="Arial" panose="020B0604020202020204" pitchFamily="34" charset="0"/>
                        </a:rPr>
                        <a:t>325,1</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2,2</a:t>
                      </a:r>
                    </a:p>
                  </a:txBody>
                  <a:tcPr anchor="ctr"/>
                </a:tc>
                <a:extLst>
                  <a:ext uri="{0D108BD9-81ED-4DB2-BD59-A6C34878D82A}">
                    <a16:rowId xmlns:a16="http://schemas.microsoft.com/office/drawing/2014/main" val="891902177"/>
                  </a:ext>
                </a:extLst>
              </a:tr>
              <a:tr h="375452">
                <a:tc>
                  <a:txBody>
                    <a:bodyPr/>
                    <a:lstStyle/>
                    <a:p>
                      <a:pPr algn="l" fontAlgn="ctr"/>
                      <a:r>
                        <a:rPr lang="sv-SE" sz="1600" b="0" i="0" u="none" strike="noStrike" dirty="0">
                          <a:solidFill>
                            <a:schemeClr val="bg1"/>
                          </a:solidFill>
                          <a:effectLst/>
                          <a:latin typeface="Arial" panose="020B0604020202020204" pitchFamily="34" charset="0"/>
                        </a:rPr>
                        <a:t>Hela Staden</a:t>
                      </a:r>
                    </a:p>
                  </a:txBody>
                  <a:tcPr anchor="ctr"/>
                </a:tc>
                <a:tc>
                  <a:txBody>
                    <a:bodyPr/>
                    <a:lstStyle/>
                    <a:p>
                      <a:pPr algn="ctr" fontAlgn="ctr"/>
                      <a:r>
                        <a:rPr lang="sv-SE" sz="1600" b="0" i="0" u="none" strike="noStrike">
                          <a:solidFill>
                            <a:srgbClr val="000000"/>
                          </a:solidFill>
                          <a:effectLst/>
                          <a:latin typeface="Arial" panose="020B0604020202020204" pitchFamily="34" charset="0"/>
                        </a:rPr>
                        <a:t>9,2</a:t>
                      </a:r>
                    </a:p>
                  </a:txBody>
                  <a:tcPr anchor="ctr"/>
                </a:tc>
                <a:tc>
                  <a:txBody>
                    <a:bodyPr/>
                    <a:lstStyle/>
                    <a:p>
                      <a:pPr algn="ctr" fontAlgn="ctr"/>
                      <a:r>
                        <a:rPr lang="sv-SE" sz="1600" b="0" i="0" u="none" strike="noStrike" dirty="0">
                          <a:solidFill>
                            <a:srgbClr val="000000"/>
                          </a:solidFill>
                          <a:effectLst/>
                          <a:latin typeface="Arial" panose="020B0604020202020204" pitchFamily="34" charset="0"/>
                        </a:rPr>
                        <a:t>7,9</a:t>
                      </a:r>
                    </a:p>
                  </a:txBody>
                  <a:tcPr anchor="ctr"/>
                </a:tc>
                <a:extLst>
                  <a:ext uri="{0D108BD9-81ED-4DB2-BD59-A6C34878D82A}">
                    <a16:rowId xmlns:a16="http://schemas.microsoft.com/office/drawing/2014/main" val="3485740925"/>
                  </a:ext>
                </a:extLst>
              </a:tr>
            </a:tbl>
          </a:graphicData>
        </a:graphic>
      </p:graphicFrame>
      <p:sp>
        <p:nvSpPr>
          <p:cNvPr id="6" name="Rektangel med rundade hörn 5"/>
          <p:cNvSpPr/>
          <p:nvPr/>
        </p:nvSpPr>
        <p:spPr>
          <a:xfrm>
            <a:off x="107504" y="1844824"/>
            <a:ext cx="8712968" cy="36004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med rundade hörn 6"/>
          <p:cNvSpPr/>
          <p:nvPr/>
        </p:nvSpPr>
        <p:spPr>
          <a:xfrm>
            <a:off x="107504" y="2996952"/>
            <a:ext cx="8712968" cy="36004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med rundade hörn 7"/>
          <p:cNvSpPr/>
          <p:nvPr/>
        </p:nvSpPr>
        <p:spPr>
          <a:xfrm>
            <a:off x="84336" y="1124744"/>
            <a:ext cx="8712968" cy="36004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76655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Tillväxtanalysen – flera delar</a:t>
            </a:r>
            <a:endParaRPr lang="sv-SE" dirty="0"/>
          </a:p>
        </p:txBody>
      </p:sp>
      <p:sp>
        <p:nvSpPr>
          <p:cNvPr id="4" name="Platshållare för text 3"/>
          <p:cNvSpPr>
            <a:spLocks noGrp="1"/>
          </p:cNvSpPr>
          <p:nvPr>
            <p:ph type="body" sz="quarter" idx="13"/>
          </p:nvPr>
        </p:nvSpPr>
        <p:spPr/>
        <p:txBody>
          <a:bodyPr/>
          <a:lstStyle/>
          <a:p>
            <a:endParaRPr lang="sv-SE"/>
          </a:p>
        </p:txBody>
      </p:sp>
      <p:pic>
        <p:nvPicPr>
          <p:cNvPr id="5" name="Platshållare för innehåll 4"/>
          <p:cNvPicPr>
            <a:picLocks noGrp="1"/>
          </p:cNvPicPr>
          <p:nvPr>
            <p:ph idx="1"/>
          </p:nvPr>
        </p:nvPicPr>
        <p:blipFill rotWithShape="1">
          <a:blip r:embed="rId3"/>
          <a:srcRect b="14472"/>
          <a:stretch/>
        </p:blipFill>
        <p:spPr bwMode="auto">
          <a:xfrm>
            <a:off x="251520" y="1776770"/>
            <a:ext cx="2824199" cy="3528392"/>
          </a:xfrm>
          <a:prstGeom prst="rect">
            <a:avLst/>
          </a:prstGeom>
          <a:ln w="9525" cap="flat" cmpd="sng" algn="ctr">
            <a:solidFill>
              <a:schemeClr val="bg1">
                <a:lumMod val="65000"/>
              </a:schemeClr>
            </a:solidFill>
            <a:prstDash val="solid"/>
            <a:round/>
            <a:headEnd type="none" w="med" len="med"/>
            <a:tailEnd type="none" w="med" len="med"/>
          </a:ln>
          <a:extLst>
            <a:ext uri="{53640926-AAD7-44D8-BBD7-CCE9431645EC}">
              <a14:shadowObscured xmlns:a14="http://schemas.microsoft.com/office/drawing/2010/main"/>
            </a:ext>
          </a:extLst>
        </p:spPr>
      </p:pic>
      <p:pic>
        <p:nvPicPr>
          <p:cNvPr id="6" name="Bildobjekt 5"/>
          <p:cNvPicPr/>
          <p:nvPr/>
        </p:nvPicPr>
        <p:blipFill>
          <a:blip r:embed="rId4"/>
          <a:stretch>
            <a:fillRect/>
          </a:stretch>
        </p:blipFill>
        <p:spPr>
          <a:xfrm>
            <a:off x="3285777" y="1776770"/>
            <a:ext cx="2545529" cy="3528392"/>
          </a:xfrm>
          <a:prstGeom prst="rect">
            <a:avLst/>
          </a:prstGeom>
          <a:ln>
            <a:solidFill>
              <a:schemeClr val="bg1">
                <a:lumMod val="65000"/>
              </a:schemeClr>
            </a:solidFill>
          </a:ln>
        </p:spPr>
      </p:pic>
      <p:pic>
        <p:nvPicPr>
          <p:cNvPr id="14" name="Bildobjekt 13"/>
          <p:cNvPicPr>
            <a:picLocks noChangeAspect="1"/>
          </p:cNvPicPr>
          <p:nvPr/>
        </p:nvPicPr>
        <p:blipFill>
          <a:blip r:embed="rId5"/>
          <a:stretch>
            <a:fillRect/>
          </a:stretch>
        </p:blipFill>
        <p:spPr>
          <a:xfrm>
            <a:off x="5991819" y="1776770"/>
            <a:ext cx="2506960" cy="3528392"/>
          </a:xfrm>
          <a:prstGeom prst="rect">
            <a:avLst/>
          </a:prstGeom>
          <a:ln>
            <a:solidFill>
              <a:schemeClr val="bg1">
                <a:lumMod val="65000"/>
              </a:schemeClr>
            </a:solidFill>
          </a:ln>
        </p:spPr>
      </p:pic>
    </p:spTree>
    <p:extLst>
      <p:ext uri="{BB962C8B-B14F-4D97-AF65-F5344CB8AC3E}">
        <p14:creationId xmlns:p14="http://schemas.microsoft.com/office/powerpoint/2010/main" val="251964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90 000 fler anställda mellan 2013-2020</a:t>
            </a:r>
          </a:p>
        </p:txBody>
      </p:sp>
      <p:graphicFrame>
        <p:nvGraphicFramePr>
          <p:cNvPr id="5" name="Diagram 4"/>
          <p:cNvGraphicFramePr>
            <a:graphicFrameLocks/>
          </p:cNvGraphicFramePr>
          <p:nvPr>
            <p:extLst>
              <p:ext uri="{D42A27DB-BD31-4B8C-83A1-F6EECF244321}">
                <p14:modId xmlns:p14="http://schemas.microsoft.com/office/powerpoint/2010/main" val="773447313"/>
              </p:ext>
            </p:extLst>
          </p:nvPr>
        </p:nvGraphicFramePr>
        <p:xfrm>
          <a:off x="457200" y="980728"/>
          <a:ext cx="8435280"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4296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anställda per ägarkategori</a:t>
            </a:r>
          </a:p>
        </p:txBody>
      </p:sp>
      <p:graphicFrame>
        <p:nvGraphicFramePr>
          <p:cNvPr id="5" name="Diagram 4"/>
          <p:cNvGraphicFramePr>
            <a:graphicFrameLocks/>
          </p:cNvGraphicFramePr>
          <p:nvPr>
            <p:extLst>
              <p:ext uri="{D42A27DB-BD31-4B8C-83A1-F6EECF244321}">
                <p14:modId xmlns:p14="http://schemas.microsoft.com/office/powerpoint/2010/main" val="2313112023"/>
              </p:ext>
            </p:extLst>
          </p:nvPr>
        </p:nvGraphicFramePr>
        <p:xfrm>
          <a:off x="457200" y="1412776"/>
          <a:ext cx="8229600"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539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507288" cy="831600"/>
          </a:xfrm>
        </p:spPr>
        <p:txBody>
          <a:bodyPr/>
          <a:lstStyle/>
          <a:p>
            <a:r>
              <a:rPr lang="sv-SE" dirty="0"/>
              <a:t>Förändring antal anställda per bransch 2013-2020</a:t>
            </a:r>
          </a:p>
        </p:txBody>
      </p:sp>
      <p:sp>
        <p:nvSpPr>
          <p:cNvPr id="4" name="Platshållare för text 3"/>
          <p:cNvSpPr>
            <a:spLocks noGrp="1"/>
          </p:cNvSpPr>
          <p:nvPr>
            <p:ph type="body" sz="quarter" idx="13"/>
          </p:nvPr>
        </p:nvSpPr>
        <p:spPr/>
        <p:txBody>
          <a:bodyPr/>
          <a:lstStyle/>
          <a:p>
            <a:endParaRPr lang="sv-SE"/>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225142518"/>
              </p:ext>
            </p:extLst>
          </p:nvPr>
        </p:nvGraphicFramePr>
        <p:xfrm>
          <a:off x="457200" y="1196753"/>
          <a:ext cx="8363272"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7968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Var sker tillväxten</a:t>
            </a:r>
            <a:r>
              <a:rPr lang="sv-SE" dirty="0"/>
              <a:t>?</a:t>
            </a:r>
          </a:p>
        </p:txBody>
      </p:sp>
      <p:sp>
        <p:nvSpPr>
          <p:cNvPr id="3" name="Platshållare för text 2"/>
          <p:cNvSpPr>
            <a:spLocks noGrp="1"/>
          </p:cNvSpPr>
          <p:nvPr>
            <p:ph type="body" sz="quarter" idx="18"/>
          </p:nvPr>
        </p:nvSpPr>
        <p:spPr>
          <a:xfrm>
            <a:off x="457200" y="1440000"/>
            <a:ext cx="3394720" cy="3960000"/>
          </a:xfrm>
        </p:spPr>
        <p:txBody>
          <a:bodyPr/>
          <a:lstStyle/>
          <a:p>
            <a:r>
              <a:rPr lang="sv-SE" dirty="0"/>
              <a:t>Tillväxten här mätt mellan 2013-2020 för:</a:t>
            </a:r>
          </a:p>
          <a:p>
            <a:pPr lvl="2">
              <a:spcBef>
                <a:spcPts val="0"/>
              </a:spcBef>
            </a:pPr>
            <a:r>
              <a:rPr lang="sv-SE" sz="1800" dirty="0"/>
              <a:t>Befolkning</a:t>
            </a:r>
          </a:p>
          <a:p>
            <a:pPr lvl="2">
              <a:spcBef>
                <a:spcPts val="0"/>
              </a:spcBef>
            </a:pPr>
            <a:r>
              <a:rPr lang="sv-SE" sz="1800" dirty="0"/>
              <a:t>Anställda</a:t>
            </a:r>
          </a:p>
          <a:p>
            <a:pPr lvl="2">
              <a:spcBef>
                <a:spcPts val="0"/>
              </a:spcBef>
            </a:pPr>
            <a:r>
              <a:rPr lang="sv-SE" sz="1800" dirty="0"/>
              <a:t>Arbetsställen</a:t>
            </a:r>
          </a:p>
          <a:p>
            <a:pPr lvl="2"/>
            <a:endParaRPr lang="sv-SE" dirty="0"/>
          </a:p>
          <a:p>
            <a:r>
              <a:rPr lang="sv-SE" dirty="0"/>
              <a:t>Vi kan se att den relativa tillväxten i arbetsställen är relativt jämnt spridd, medan tillväxten i anställda är mer koncentrerad till innerstaden. </a:t>
            </a:r>
          </a:p>
        </p:txBody>
      </p:sp>
      <p:graphicFrame>
        <p:nvGraphicFramePr>
          <p:cNvPr id="6" name="Diagram 5"/>
          <p:cNvGraphicFramePr>
            <a:graphicFrameLocks/>
          </p:cNvGraphicFramePr>
          <p:nvPr>
            <p:extLst>
              <p:ext uri="{D42A27DB-BD31-4B8C-83A1-F6EECF244321}">
                <p14:modId xmlns:p14="http://schemas.microsoft.com/office/powerpoint/2010/main" val="1340947634"/>
              </p:ext>
            </p:extLst>
          </p:nvPr>
        </p:nvGraphicFramePr>
        <p:xfrm>
          <a:off x="3779912" y="0"/>
          <a:ext cx="5364088"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1246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Procentuell tillväxt antal anställda 2018–2020</a:t>
            </a:r>
          </a:p>
        </p:txBody>
      </p:sp>
      <p:graphicFrame>
        <p:nvGraphicFramePr>
          <p:cNvPr id="5" name="Diagram 4"/>
          <p:cNvGraphicFramePr>
            <a:graphicFrameLocks/>
          </p:cNvGraphicFramePr>
          <p:nvPr>
            <p:extLst>
              <p:ext uri="{D42A27DB-BD31-4B8C-83A1-F6EECF244321}">
                <p14:modId xmlns:p14="http://schemas.microsoft.com/office/powerpoint/2010/main" val="3937932626"/>
              </p:ext>
            </p:extLst>
          </p:nvPr>
        </p:nvGraphicFramePr>
        <p:xfrm>
          <a:off x="457200" y="980728"/>
          <a:ext cx="8229600"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2744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Profilnäringar</a:t>
            </a:r>
          </a:p>
        </p:txBody>
      </p:sp>
      <p:grpSp>
        <p:nvGrpSpPr>
          <p:cNvPr id="6" name="Grupp 5"/>
          <p:cNvGrpSpPr/>
          <p:nvPr/>
        </p:nvGrpSpPr>
        <p:grpSpPr>
          <a:xfrm>
            <a:off x="251520" y="1052736"/>
            <a:ext cx="7139136" cy="5569200"/>
            <a:chOff x="1076512" y="0"/>
            <a:chExt cx="6081842" cy="4519700"/>
          </a:xfrm>
        </p:grpSpPr>
        <p:sp>
          <p:nvSpPr>
            <p:cNvPr id="7" name="Rektangel 6"/>
            <p:cNvSpPr/>
            <p:nvPr/>
          </p:nvSpPr>
          <p:spPr>
            <a:xfrm>
              <a:off x="5084020" y="2234"/>
              <a:ext cx="2074333" cy="1738489"/>
            </a:xfrm>
            <a:prstGeom prst="rect">
              <a:avLst/>
            </a:prstGeom>
            <a:solidFill>
              <a:srgbClr val="006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sv-SE" sz="1600" kern="1200" dirty="0">
                  <a:solidFill>
                    <a:srgbClr val="FFFFFF"/>
                  </a:solidFill>
                  <a:effectLst/>
                  <a:ea typeface="MS Mincho"/>
                  <a:cs typeface="Times New Roman" panose="02020603050405020304" pitchFamily="18" charset="0"/>
                </a:rPr>
                <a:t>Profilnäringar med god tillväxt. Hur bibehåller vi tillväxten?</a:t>
              </a:r>
              <a:endParaRPr lang="sv-SE" sz="2400" dirty="0">
                <a:effectLst/>
                <a:latin typeface="Times New Roman" panose="02020603050405020304" pitchFamily="18" charset="0"/>
                <a:ea typeface="MS Mincho"/>
              </a:endParaRPr>
            </a:p>
          </p:txBody>
        </p:sp>
        <p:sp>
          <p:nvSpPr>
            <p:cNvPr id="8" name="textruta 8"/>
            <p:cNvSpPr txBox="1"/>
            <p:nvPr/>
          </p:nvSpPr>
          <p:spPr>
            <a:xfrm>
              <a:off x="1076512" y="1589313"/>
              <a:ext cx="1542406" cy="325120"/>
            </a:xfrm>
            <a:prstGeom prst="rect">
              <a:avLst/>
            </a:prstGeom>
            <a:noFill/>
          </p:spPr>
          <p:txBody>
            <a:bodyPr wrap="square" rtlCol="0">
              <a:noAutofit/>
            </a:bodyPr>
            <a:lstStyle/>
            <a:p>
              <a:pPr algn="ctr">
                <a:spcAft>
                  <a:spcPts val="0"/>
                </a:spcAft>
              </a:pPr>
              <a:r>
                <a:rPr lang="sv-SE" sz="2400" kern="1200" dirty="0">
                  <a:solidFill>
                    <a:srgbClr val="3F3F41"/>
                  </a:solidFill>
                  <a:effectLst/>
                  <a:latin typeface="Arial" panose="020B0604020202020204" pitchFamily="34" charset="0"/>
                  <a:ea typeface="MS Mincho"/>
                  <a:cs typeface="Times New Roman" panose="02020603050405020304" pitchFamily="18" charset="0"/>
                </a:rPr>
                <a:t>Tillväxtkvot</a:t>
              </a:r>
              <a:endParaRPr lang="sv-SE" sz="2400" dirty="0">
                <a:effectLst/>
                <a:latin typeface="Times New Roman" panose="02020603050405020304" pitchFamily="18" charset="0"/>
                <a:ea typeface="MS Mincho"/>
              </a:endParaRPr>
            </a:p>
          </p:txBody>
        </p:sp>
        <p:sp>
          <p:nvSpPr>
            <p:cNvPr id="9" name="textruta 9"/>
            <p:cNvSpPr txBox="1"/>
            <p:nvPr/>
          </p:nvSpPr>
          <p:spPr>
            <a:xfrm>
              <a:off x="4095749" y="4125502"/>
              <a:ext cx="2045971" cy="394198"/>
            </a:xfrm>
            <a:prstGeom prst="rect">
              <a:avLst/>
            </a:prstGeom>
            <a:noFill/>
          </p:spPr>
          <p:txBody>
            <a:bodyPr wrap="square" rtlCol="0">
              <a:noAutofit/>
            </a:bodyPr>
            <a:lstStyle/>
            <a:p>
              <a:pPr algn="ctr">
                <a:spcAft>
                  <a:spcPts val="0"/>
                </a:spcAft>
              </a:pPr>
              <a:r>
                <a:rPr lang="sv-SE" sz="2000" kern="1200">
                  <a:solidFill>
                    <a:srgbClr val="3F3F41"/>
                  </a:solidFill>
                  <a:effectLst/>
                  <a:latin typeface="Arial" panose="020B0604020202020204" pitchFamily="34" charset="0"/>
                  <a:ea typeface="MS Mincho"/>
                  <a:cs typeface="Times New Roman" panose="02020603050405020304" pitchFamily="18" charset="0"/>
                </a:rPr>
                <a:t>Specialiseringskvot</a:t>
              </a:r>
              <a:endParaRPr lang="sv-SE" sz="2400">
                <a:effectLst/>
                <a:latin typeface="Times New Roman" panose="02020603050405020304" pitchFamily="18" charset="0"/>
                <a:ea typeface="MS Mincho"/>
              </a:endParaRPr>
            </a:p>
          </p:txBody>
        </p:sp>
        <p:sp>
          <p:nvSpPr>
            <p:cNvPr id="10" name="textruta 10"/>
            <p:cNvSpPr txBox="1"/>
            <p:nvPr/>
          </p:nvSpPr>
          <p:spPr>
            <a:xfrm>
              <a:off x="1089459" y="546014"/>
              <a:ext cx="1741161" cy="558800"/>
            </a:xfrm>
            <a:prstGeom prst="rect">
              <a:avLst/>
            </a:prstGeom>
            <a:noFill/>
          </p:spPr>
          <p:txBody>
            <a:bodyPr wrap="square" rtlCol="0">
              <a:noAutofit/>
            </a:bodyPr>
            <a:lstStyle/>
            <a:p>
              <a:pPr algn="r">
                <a:spcAft>
                  <a:spcPts val="0"/>
                </a:spcAft>
              </a:pPr>
              <a:r>
                <a:rPr lang="sv-SE" sz="2000" kern="1200" dirty="0">
                  <a:solidFill>
                    <a:srgbClr val="3F3F41"/>
                  </a:solidFill>
                  <a:effectLst/>
                  <a:latin typeface="Arial" panose="020B0604020202020204" pitchFamily="34" charset="0"/>
                  <a:ea typeface="MS Mincho"/>
                  <a:cs typeface="Times New Roman" panose="02020603050405020304" pitchFamily="18" charset="0"/>
                </a:rPr>
                <a:t>Positiv</a:t>
              </a:r>
              <a:endParaRPr lang="sv-SE" sz="2400" dirty="0">
                <a:effectLst/>
                <a:latin typeface="Times New Roman" panose="02020603050405020304" pitchFamily="18" charset="0"/>
                <a:ea typeface="MS Mincho"/>
              </a:endParaRPr>
            </a:p>
            <a:p>
              <a:pPr algn="r">
                <a:spcAft>
                  <a:spcPts val="0"/>
                </a:spcAft>
              </a:pPr>
              <a:r>
                <a:rPr lang="sv-SE" sz="2000" kern="1200" dirty="0">
                  <a:solidFill>
                    <a:srgbClr val="3F3F41"/>
                  </a:solidFill>
                  <a:effectLst/>
                  <a:latin typeface="Arial" panose="020B0604020202020204" pitchFamily="34" charset="0"/>
                  <a:ea typeface="MS Mincho"/>
                  <a:cs typeface="Times New Roman" panose="02020603050405020304" pitchFamily="18" charset="0"/>
                </a:rPr>
                <a:t>&gt;1,0</a:t>
              </a:r>
              <a:endParaRPr lang="sv-SE" sz="2400" dirty="0">
                <a:effectLst/>
                <a:latin typeface="Times New Roman" panose="02020603050405020304" pitchFamily="18" charset="0"/>
                <a:ea typeface="MS Mincho"/>
              </a:endParaRPr>
            </a:p>
          </p:txBody>
        </p:sp>
        <p:sp>
          <p:nvSpPr>
            <p:cNvPr id="11" name="textruta 11"/>
            <p:cNvSpPr txBox="1"/>
            <p:nvPr/>
          </p:nvSpPr>
          <p:spPr>
            <a:xfrm>
              <a:off x="1089458" y="2373846"/>
              <a:ext cx="1741160" cy="558800"/>
            </a:xfrm>
            <a:prstGeom prst="rect">
              <a:avLst/>
            </a:prstGeom>
            <a:noFill/>
          </p:spPr>
          <p:txBody>
            <a:bodyPr wrap="square" rtlCol="0">
              <a:noAutofit/>
            </a:bodyPr>
            <a:lstStyle/>
            <a:p>
              <a:pPr algn="r">
                <a:spcAft>
                  <a:spcPts val="0"/>
                </a:spcAft>
              </a:pPr>
              <a:r>
                <a:rPr lang="sv-SE" sz="2000" kern="1200" dirty="0">
                  <a:solidFill>
                    <a:srgbClr val="3F3F41"/>
                  </a:solidFill>
                  <a:effectLst/>
                  <a:latin typeface="Arial" panose="020B0604020202020204" pitchFamily="34" charset="0"/>
                  <a:ea typeface="MS Mincho"/>
                  <a:cs typeface="Times New Roman" panose="02020603050405020304" pitchFamily="18" charset="0"/>
                </a:rPr>
                <a:t>Negativ</a:t>
              </a:r>
              <a:endParaRPr lang="sv-SE" sz="2400" dirty="0">
                <a:effectLst/>
                <a:latin typeface="Times New Roman" panose="02020603050405020304" pitchFamily="18" charset="0"/>
                <a:ea typeface="MS Mincho"/>
              </a:endParaRPr>
            </a:p>
            <a:p>
              <a:pPr algn="r">
                <a:spcAft>
                  <a:spcPts val="0"/>
                </a:spcAft>
              </a:pPr>
              <a:r>
                <a:rPr lang="sv-SE" sz="2000" kern="1200" dirty="0">
                  <a:solidFill>
                    <a:srgbClr val="3F3F41"/>
                  </a:solidFill>
                  <a:effectLst/>
                  <a:latin typeface="Arial" panose="020B0604020202020204" pitchFamily="34" charset="0"/>
                  <a:ea typeface="MS Mincho"/>
                  <a:cs typeface="Times New Roman" panose="02020603050405020304" pitchFamily="18" charset="0"/>
                </a:rPr>
                <a:t>&lt;1,0</a:t>
              </a:r>
              <a:endParaRPr lang="sv-SE" sz="2400" dirty="0">
                <a:effectLst/>
                <a:latin typeface="Times New Roman" panose="02020603050405020304" pitchFamily="18" charset="0"/>
                <a:ea typeface="MS Mincho"/>
              </a:endParaRPr>
            </a:p>
          </p:txBody>
        </p:sp>
        <p:sp>
          <p:nvSpPr>
            <p:cNvPr id="12" name="textruta 12"/>
            <p:cNvSpPr txBox="1"/>
            <p:nvPr/>
          </p:nvSpPr>
          <p:spPr>
            <a:xfrm>
              <a:off x="2919894" y="3641774"/>
              <a:ext cx="2045970" cy="558800"/>
            </a:xfrm>
            <a:prstGeom prst="rect">
              <a:avLst/>
            </a:prstGeom>
            <a:noFill/>
          </p:spPr>
          <p:txBody>
            <a:bodyPr wrap="square" rtlCol="0">
              <a:noAutofit/>
            </a:bodyPr>
            <a:lstStyle/>
            <a:p>
              <a:pPr algn="ctr">
                <a:spcAft>
                  <a:spcPts val="0"/>
                </a:spcAft>
              </a:pPr>
              <a:r>
                <a:rPr lang="sv-SE" sz="2000" kern="1200" dirty="0">
                  <a:solidFill>
                    <a:srgbClr val="3F3F41"/>
                  </a:solidFill>
                  <a:effectLst/>
                  <a:latin typeface="Arial" panose="020B0604020202020204" pitchFamily="34" charset="0"/>
                  <a:ea typeface="MS Mincho"/>
                  <a:cs typeface="Times New Roman" panose="02020603050405020304" pitchFamily="18" charset="0"/>
                </a:rPr>
                <a:t>Låg</a:t>
              </a:r>
              <a:endParaRPr lang="sv-SE" sz="2400" dirty="0">
                <a:effectLst/>
                <a:latin typeface="Times New Roman" panose="02020603050405020304" pitchFamily="18" charset="0"/>
                <a:ea typeface="MS Mincho"/>
              </a:endParaRPr>
            </a:p>
            <a:p>
              <a:pPr algn="ctr">
                <a:spcAft>
                  <a:spcPts val="0"/>
                </a:spcAft>
              </a:pPr>
              <a:r>
                <a:rPr lang="sv-SE" sz="2000" kern="1200" dirty="0">
                  <a:solidFill>
                    <a:srgbClr val="3F3F41"/>
                  </a:solidFill>
                  <a:effectLst/>
                  <a:latin typeface="Arial" panose="020B0604020202020204" pitchFamily="34" charset="0"/>
                  <a:ea typeface="MS Mincho"/>
                  <a:cs typeface="Times New Roman" panose="02020603050405020304" pitchFamily="18" charset="0"/>
                </a:rPr>
                <a:t>&lt;1,0</a:t>
              </a:r>
              <a:endParaRPr lang="sv-SE" sz="2400" dirty="0">
                <a:effectLst/>
                <a:latin typeface="Times New Roman" panose="02020603050405020304" pitchFamily="18" charset="0"/>
                <a:ea typeface="MS Mincho"/>
              </a:endParaRPr>
            </a:p>
          </p:txBody>
        </p:sp>
        <p:sp>
          <p:nvSpPr>
            <p:cNvPr id="13" name="textruta 13"/>
            <p:cNvSpPr txBox="1"/>
            <p:nvPr/>
          </p:nvSpPr>
          <p:spPr>
            <a:xfrm>
              <a:off x="5083570" y="3648950"/>
              <a:ext cx="2045335" cy="558800"/>
            </a:xfrm>
            <a:prstGeom prst="rect">
              <a:avLst/>
            </a:prstGeom>
            <a:noFill/>
          </p:spPr>
          <p:txBody>
            <a:bodyPr wrap="square" rtlCol="0">
              <a:noAutofit/>
            </a:bodyPr>
            <a:lstStyle/>
            <a:p>
              <a:pPr algn="ctr">
                <a:spcAft>
                  <a:spcPts val="0"/>
                </a:spcAft>
              </a:pPr>
              <a:r>
                <a:rPr lang="sv-SE" sz="2000" kern="1200" dirty="0">
                  <a:solidFill>
                    <a:srgbClr val="3F3F41"/>
                  </a:solidFill>
                  <a:effectLst/>
                  <a:latin typeface="Arial" panose="020B0604020202020204" pitchFamily="34" charset="0"/>
                  <a:ea typeface="MS Mincho"/>
                  <a:cs typeface="Times New Roman" panose="02020603050405020304" pitchFamily="18" charset="0"/>
                </a:rPr>
                <a:t>Hög</a:t>
              </a:r>
              <a:endParaRPr lang="sv-SE" sz="2400" dirty="0">
                <a:effectLst/>
                <a:latin typeface="Times New Roman" panose="02020603050405020304" pitchFamily="18" charset="0"/>
                <a:ea typeface="MS Mincho"/>
              </a:endParaRPr>
            </a:p>
            <a:p>
              <a:pPr algn="ctr">
                <a:spcAft>
                  <a:spcPts val="0"/>
                </a:spcAft>
              </a:pPr>
              <a:r>
                <a:rPr lang="sv-SE" sz="2000" kern="1200" dirty="0">
                  <a:solidFill>
                    <a:srgbClr val="3F3F41"/>
                  </a:solidFill>
                  <a:effectLst/>
                  <a:latin typeface="Arial" panose="020B0604020202020204" pitchFamily="34" charset="0"/>
                  <a:ea typeface="MS Mincho"/>
                  <a:cs typeface="Times New Roman" panose="02020603050405020304" pitchFamily="18" charset="0"/>
                </a:rPr>
                <a:t>&gt;1,0</a:t>
              </a:r>
              <a:endParaRPr lang="sv-SE" sz="2400" dirty="0">
                <a:effectLst/>
                <a:latin typeface="Times New Roman" panose="02020603050405020304" pitchFamily="18" charset="0"/>
                <a:ea typeface="MS Mincho"/>
              </a:endParaRPr>
            </a:p>
          </p:txBody>
        </p:sp>
        <p:sp>
          <p:nvSpPr>
            <p:cNvPr id="14" name="Rektangel 13"/>
            <p:cNvSpPr/>
            <p:nvPr/>
          </p:nvSpPr>
          <p:spPr>
            <a:xfrm>
              <a:off x="2920153" y="0"/>
              <a:ext cx="2074333" cy="1738489"/>
            </a:xfrm>
            <a:prstGeom prst="rect">
              <a:avLst/>
            </a:prstGeom>
            <a:solidFill>
              <a:srgbClr val="930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sv-SE" sz="1600" kern="1200">
                  <a:solidFill>
                    <a:srgbClr val="FFFFFF"/>
                  </a:solidFill>
                  <a:effectLst/>
                  <a:ea typeface="MS Mincho"/>
                  <a:cs typeface="Times New Roman" panose="02020603050405020304" pitchFamily="18" charset="0"/>
                </a:rPr>
                <a:t>Näringar med potential att växa. </a:t>
              </a:r>
              <a:endParaRPr lang="sv-SE" sz="2400" dirty="0">
                <a:effectLst/>
                <a:latin typeface="Times New Roman" panose="02020603050405020304" pitchFamily="18" charset="0"/>
                <a:ea typeface="MS Mincho"/>
              </a:endParaRPr>
            </a:p>
          </p:txBody>
        </p:sp>
        <p:sp>
          <p:nvSpPr>
            <p:cNvPr id="15" name="Rektangel 14"/>
            <p:cNvSpPr/>
            <p:nvPr/>
          </p:nvSpPr>
          <p:spPr>
            <a:xfrm>
              <a:off x="2920153" y="1828048"/>
              <a:ext cx="2074333" cy="1738489"/>
            </a:xfrm>
            <a:prstGeom prst="rect">
              <a:avLst/>
            </a:prstGeom>
            <a:solidFill>
              <a:srgbClr val="3C0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sv-SE" sz="1600" kern="1200">
                  <a:solidFill>
                    <a:srgbClr val="FFFFFF"/>
                  </a:solidFill>
                  <a:effectLst/>
                  <a:ea typeface="MS Mincho"/>
                  <a:cs typeface="Times New Roman" panose="02020603050405020304" pitchFamily="18" charset="0"/>
                </a:rPr>
                <a:t>Bör ej stå i fokus för åtgärder. </a:t>
              </a:r>
              <a:br>
                <a:rPr lang="sv-SE" sz="1600" kern="1200" dirty="0">
                  <a:solidFill>
                    <a:srgbClr val="FFFFFF"/>
                  </a:solidFill>
                  <a:effectLst/>
                  <a:ea typeface="MS Mincho"/>
                  <a:cs typeface="Times New Roman" panose="02020603050405020304" pitchFamily="18" charset="0"/>
                </a:rPr>
              </a:br>
              <a:r>
                <a:rPr lang="sv-SE" sz="1600" kern="1200">
                  <a:solidFill>
                    <a:srgbClr val="FFFFFF"/>
                  </a:solidFill>
                  <a:effectLst/>
                  <a:ea typeface="MS Mincho"/>
                  <a:cs typeface="Times New Roman" panose="02020603050405020304" pitchFamily="18" charset="0"/>
                </a:rPr>
                <a:t>(Undantag kan finnas</a:t>
              </a:r>
              <a:r>
                <a:rPr lang="sv-SE" sz="1600" kern="1200" dirty="0">
                  <a:solidFill>
                    <a:srgbClr val="FFFFFF"/>
                  </a:solidFill>
                  <a:effectLst/>
                  <a:ea typeface="MS Mincho"/>
                  <a:cs typeface="Times New Roman" panose="02020603050405020304" pitchFamily="18" charset="0"/>
                </a:rPr>
                <a:t>.)</a:t>
              </a:r>
              <a:endParaRPr lang="sv-SE" sz="2400" dirty="0">
                <a:effectLst/>
                <a:latin typeface="Times New Roman" panose="02020603050405020304" pitchFamily="18" charset="0"/>
                <a:ea typeface="MS Mincho"/>
              </a:endParaRPr>
            </a:p>
          </p:txBody>
        </p:sp>
        <p:sp>
          <p:nvSpPr>
            <p:cNvPr id="16" name="Rektangel 15"/>
            <p:cNvSpPr/>
            <p:nvPr/>
          </p:nvSpPr>
          <p:spPr>
            <a:xfrm>
              <a:off x="5084021" y="1833589"/>
              <a:ext cx="2074333" cy="1738489"/>
            </a:xfrm>
            <a:prstGeom prst="rect">
              <a:avLst/>
            </a:prstGeom>
            <a:solidFill>
              <a:srgbClr val="8B8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sv-SE" sz="1600" kern="1200">
                  <a:solidFill>
                    <a:srgbClr val="FFFFFF"/>
                  </a:solidFill>
                  <a:effectLst/>
                  <a:ea typeface="MS Mincho"/>
                  <a:cs typeface="Times New Roman" panose="02020603050405020304" pitchFamily="18" charset="0"/>
                </a:rPr>
                <a:t>Profilnäring med låg tillväxt. Kan stadsplanering och andra åtgärder bidra till att vända trenden</a:t>
              </a:r>
              <a:r>
                <a:rPr lang="sv-SE" sz="1600" kern="1200" dirty="0">
                  <a:solidFill>
                    <a:srgbClr val="FFFFFF"/>
                  </a:solidFill>
                  <a:effectLst/>
                  <a:ea typeface="MS Mincho"/>
                  <a:cs typeface="Times New Roman" panose="02020603050405020304" pitchFamily="18" charset="0"/>
                </a:rPr>
                <a:t>?</a:t>
              </a:r>
              <a:endParaRPr lang="sv-SE" sz="2400" dirty="0">
                <a:effectLst/>
                <a:latin typeface="Times New Roman" panose="02020603050405020304" pitchFamily="18" charset="0"/>
                <a:ea typeface="MS Mincho"/>
              </a:endParaRPr>
            </a:p>
          </p:txBody>
        </p:sp>
      </p:grpSp>
    </p:spTree>
    <p:extLst>
      <p:ext uri="{BB962C8B-B14F-4D97-AF65-F5344CB8AC3E}">
        <p14:creationId xmlns:p14="http://schemas.microsoft.com/office/powerpoint/2010/main" val="287938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2866050070"/>
              </p:ext>
            </p:extLst>
          </p:nvPr>
        </p:nvGraphicFramePr>
        <p:xfrm>
          <a:off x="251520" y="867146"/>
          <a:ext cx="8676000" cy="5443450"/>
        </p:xfrm>
        <a:graphic>
          <a:graphicData uri="http://schemas.openxmlformats.org/drawingml/2006/table">
            <a:tbl>
              <a:tblPr/>
              <a:tblGrid>
                <a:gridCol w="2592000">
                  <a:extLst>
                    <a:ext uri="{9D8B030D-6E8A-4147-A177-3AD203B41FA5}">
                      <a16:colId xmlns:a16="http://schemas.microsoft.com/office/drawing/2014/main" val="3894877515"/>
                    </a:ext>
                  </a:extLst>
                </a:gridCol>
                <a:gridCol w="468000">
                  <a:extLst>
                    <a:ext uri="{9D8B030D-6E8A-4147-A177-3AD203B41FA5}">
                      <a16:colId xmlns:a16="http://schemas.microsoft.com/office/drawing/2014/main" val="1567767101"/>
                    </a:ext>
                  </a:extLst>
                </a:gridCol>
                <a:gridCol w="468000">
                  <a:extLst>
                    <a:ext uri="{9D8B030D-6E8A-4147-A177-3AD203B41FA5}">
                      <a16:colId xmlns:a16="http://schemas.microsoft.com/office/drawing/2014/main" val="3060564831"/>
                    </a:ext>
                  </a:extLst>
                </a:gridCol>
                <a:gridCol w="468000">
                  <a:extLst>
                    <a:ext uri="{9D8B030D-6E8A-4147-A177-3AD203B41FA5}">
                      <a16:colId xmlns:a16="http://schemas.microsoft.com/office/drawing/2014/main" val="3305648215"/>
                    </a:ext>
                  </a:extLst>
                </a:gridCol>
                <a:gridCol w="468000">
                  <a:extLst>
                    <a:ext uri="{9D8B030D-6E8A-4147-A177-3AD203B41FA5}">
                      <a16:colId xmlns:a16="http://schemas.microsoft.com/office/drawing/2014/main" val="3985651749"/>
                    </a:ext>
                  </a:extLst>
                </a:gridCol>
                <a:gridCol w="468000">
                  <a:extLst>
                    <a:ext uri="{9D8B030D-6E8A-4147-A177-3AD203B41FA5}">
                      <a16:colId xmlns:a16="http://schemas.microsoft.com/office/drawing/2014/main" val="96453940"/>
                    </a:ext>
                  </a:extLst>
                </a:gridCol>
                <a:gridCol w="468000">
                  <a:extLst>
                    <a:ext uri="{9D8B030D-6E8A-4147-A177-3AD203B41FA5}">
                      <a16:colId xmlns:a16="http://schemas.microsoft.com/office/drawing/2014/main" val="1519403847"/>
                    </a:ext>
                  </a:extLst>
                </a:gridCol>
                <a:gridCol w="468000">
                  <a:extLst>
                    <a:ext uri="{9D8B030D-6E8A-4147-A177-3AD203B41FA5}">
                      <a16:colId xmlns:a16="http://schemas.microsoft.com/office/drawing/2014/main" val="1981299004"/>
                    </a:ext>
                  </a:extLst>
                </a:gridCol>
                <a:gridCol w="468000">
                  <a:extLst>
                    <a:ext uri="{9D8B030D-6E8A-4147-A177-3AD203B41FA5}">
                      <a16:colId xmlns:a16="http://schemas.microsoft.com/office/drawing/2014/main" val="1981880999"/>
                    </a:ext>
                  </a:extLst>
                </a:gridCol>
                <a:gridCol w="468000">
                  <a:extLst>
                    <a:ext uri="{9D8B030D-6E8A-4147-A177-3AD203B41FA5}">
                      <a16:colId xmlns:a16="http://schemas.microsoft.com/office/drawing/2014/main" val="457975124"/>
                    </a:ext>
                  </a:extLst>
                </a:gridCol>
                <a:gridCol w="468000">
                  <a:extLst>
                    <a:ext uri="{9D8B030D-6E8A-4147-A177-3AD203B41FA5}">
                      <a16:colId xmlns:a16="http://schemas.microsoft.com/office/drawing/2014/main" val="2027991698"/>
                    </a:ext>
                  </a:extLst>
                </a:gridCol>
                <a:gridCol w="468000">
                  <a:extLst>
                    <a:ext uri="{9D8B030D-6E8A-4147-A177-3AD203B41FA5}">
                      <a16:colId xmlns:a16="http://schemas.microsoft.com/office/drawing/2014/main" val="3241962518"/>
                    </a:ext>
                  </a:extLst>
                </a:gridCol>
                <a:gridCol w="468000">
                  <a:extLst>
                    <a:ext uri="{9D8B030D-6E8A-4147-A177-3AD203B41FA5}">
                      <a16:colId xmlns:a16="http://schemas.microsoft.com/office/drawing/2014/main" val="2376494549"/>
                    </a:ext>
                  </a:extLst>
                </a:gridCol>
                <a:gridCol w="468000">
                  <a:extLst>
                    <a:ext uri="{9D8B030D-6E8A-4147-A177-3AD203B41FA5}">
                      <a16:colId xmlns:a16="http://schemas.microsoft.com/office/drawing/2014/main" val="3468378541"/>
                    </a:ext>
                  </a:extLst>
                </a:gridCol>
              </a:tblGrid>
              <a:tr h="316968">
                <a:tc>
                  <a:txBody>
                    <a:bodyPr/>
                    <a:lstStyle/>
                    <a:p>
                      <a:pPr algn="l" fontAlgn="ctr"/>
                      <a:r>
                        <a:rPr lang="sv-SE" sz="1050" b="0" i="0" u="none" strike="noStrike" dirty="0">
                          <a:effectLst/>
                          <a:latin typeface="Arial" panose="020B0604020202020204" pitchFamily="34" charset="0"/>
                        </a:rPr>
                        <a:t>Bransch (SNI </a:t>
                      </a:r>
                      <a:r>
                        <a:rPr lang="sv-SE" sz="1050" b="0" i="0" u="none" strike="noStrike" dirty="0" err="1">
                          <a:effectLst/>
                          <a:latin typeface="Arial" panose="020B0604020202020204" pitchFamily="34" charset="0"/>
                        </a:rPr>
                        <a:t>avd.nivå</a:t>
                      </a:r>
                      <a:r>
                        <a:rPr lang="sv-SE" sz="1050" b="0" i="0" u="none" strike="noStrike" dirty="0">
                          <a:effectLst/>
                          <a:latin typeface="Arial" panose="020B0604020202020204" pitchFamily="34" charset="0"/>
                        </a:rPr>
                        <a:t>)</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SE" sz="1050" b="0" i="0" u="none" strike="noStrike" dirty="0">
                          <a:effectLst/>
                          <a:latin typeface="Arial" panose="020B0604020202020204" pitchFamily="34" charset="0"/>
                        </a:rPr>
                        <a:t>Rink.-Kista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SE" sz="1050" b="0" i="0" u="none" strike="noStrike" dirty="0">
                          <a:effectLst/>
                          <a:latin typeface="Arial" panose="020B0604020202020204" pitchFamily="34" charset="0"/>
                        </a:rPr>
                        <a:t>Spå.-Tensta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SE" sz="1050" b="0" i="0" u="none" strike="noStrike">
                          <a:effectLst/>
                          <a:latin typeface="Arial" panose="020B0604020202020204" pitchFamily="34" charset="0"/>
                        </a:rPr>
                        <a:t>Häss.-Väll.</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SE" sz="1050" b="0" i="0" u="none" strike="noStrike">
                          <a:effectLst/>
                          <a:latin typeface="Arial" panose="020B0604020202020204" pitchFamily="34" charset="0"/>
                        </a:rPr>
                        <a:t>Bro-mma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SE" sz="1050" b="0" i="0" u="none" strike="noStrike">
                          <a:effectLst/>
                          <a:latin typeface="Arial" panose="020B0604020202020204" pitchFamily="34" charset="0"/>
                        </a:rPr>
                        <a:t>K-holmen</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ctr"/>
                      <a:r>
                        <a:rPr lang="sv-SE" sz="1050" b="0" i="0" u="none" strike="noStrike">
                          <a:effectLst/>
                          <a:latin typeface="Arial" panose="020B0604020202020204" pitchFamily="34" charset="0"/>
                        </a:rPr>
                        <a:t>N-malm</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ctr"/>
                      <a:r>
                        <a:rPr lang="sv-SE" sz="1050" b="0" i="0" u="none" strike="noStrike">
                          <a:effectLst/>
                          <a:latin typeface="Arial" panose="020B0604020202020204" pitchFamily="34" charset="0"/>
                        </a:rPr>
                        <a:t>Ö-malm</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ctr"/>
                      <a:r>
                        <a:rPr lang="sv-SE" sz="1050" b="0" i="0" u="none" strike="noStrike">
                          <a:effectLst/>
                          <a:latin typeface="Arial" panose="020B0604020202020204" pitchFamily="34" charset="0"/>
                        </a:rPr>
                        <a:t>S-malm</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ctr"/>
                      <a:r>
                        <a:rPr lang="sv-SE" sz="1050" b="0" i="0" u="none" strike="noStrike">
                          <a:effectLst/>
                          <a:latin typeface="Arial" panose="020B0604020202020204" pitchFamily="34" charset="0"/>
                        </a:rPr>
                        <a:t>EÅV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SE" sz="1050" b="0" i="0" u="none" strike="noStrike">
                          <a:effectLst/>
                          <a:latin typeface="Arial" panose="020B0604020202020204" pitchFamily="34" charset="0"/>
                        </a:rPr>
                        <a:t>Skarp-näck</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SE" sz="1050" b="0" i="0" u="none" strike="noStrike">
                          <a:effectLst/>
                          <a:latin typeface="Arial" panose="020B0604020202020204" pitchFamily="34" charset="0"/>
                        </a:rPr>
                        <a:t>Farsta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SE" sz="1050" b="0" i="0" u="none" strike="noStrike">
                          <a:effectLst/>
                          <a:latin typeface="Arial" panose="020B0604020202020204" pitchFamily="34" charset="0"/>
                        </a:rPr>
                        <a:t>Häg-Älv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SE" sz="1050" b="0" i="0" u="none" strike="noStrike">
                          <a:effectLst/>
                          <a:latin typeface="Arial" panose="020B0604020202020204" pitchFamily="34" charset="0"/>
                        </a:rPr>
                        <a:t>Skär-holmen</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1950293"/>
                  </a:ext>
                </a:extLst>
              </a:tr>
              <a:tr h="294479">
                <a:tc>
                  <a:txBody>
                    <a:bodyPr/>
                    <a:lstStyle/>
                    <a:p>
                      <a:pPr algn="l" fontAlgn="ctr"/>
                      <a:r>
                        <a:rPr lang="sv-SE" sz="1050" b="0" i="0" u="none" strike="noStrike" dirty="0">
                          <a:effectLst/>
                          <a:latin typeface="Arial" panose="020B0604020202020204" pitchFamily="34" charset="0"/>
                        </a:rPr>
                        <a:t>Tillverkning (C)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800486705"/>
                  </a:ext>
                </a:extLst>
              </a:tr>
              <a:tr h="305771">
                <a:tc>
                  <a:txBody>
                    <a:bodyPr/>
                    <a:lstStyle/>
                    <a:p>
                      <a:pPr algn="l" fontAlgn="ctr"/>
                      <a:r>
                        <a:rPr lang="sv-SE" sz="1050" b="0" i="0" u="none" strike="noStrike" dirty="0">
                          <a:effectLst/>
                          <a:latin typeface="Arial" panose="020B0604020202020204" pitchFamily="34" charset="0"/>
                        </a:rPr>
                        <a:t>Försörjning av el, gas, värme och kyla (D)</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endParaRPr lang="sv-SE" sz="1050" b="1" i="0" u="none" strike="noStrike">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1050" b="1" i="0" u="none" strike="noStrike">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endParaRPr lang="sv-SE" sz="1050" b="1" i="0" u="none" strike="noStrike">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1811991"/>
                  </a:ext>
                </a:extLst>
              </a:tr>
              <a:tr h="316968">
                <a:tc>
                  <a:txBody>
                    <a:bodyPr/>
                    <a:lstStyle/>
                    <a:p>
                      <a:pPr algn="l" fontAlgn="ctr"/>
                      <a:r>
                        <a:rPr lang="sv-SE" sz="1050" b="0" i="0" u="none" strike="noStrike" dirty="0">
                          <a:effectLst/>
                          <a:latin typeface="Arial" panose="020B0604020202020204" pitchFamily="34" charset="0"/>
                        </a:rPr>
                        <a:t>Vattenförsörjning; avlopp, avfall, och sanering (E)</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1050" b="1" i="0" u="none" strike="noStrike">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endParaRPr lang="sv-SE" sz="1050" b="1" i="0" u="none" strike="noStrike">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3446644318"/>
                  </a:ext>
                </a:extLst>
              </a:tr>
              <a:tr h="294479">
                <a:tc>
                  <a:txBody>
                    <a:bodyPr/>
                    <a:lstStyle/>
                    <a:p>
                      <a:pPr algn="l" fontAlgn="ctr"/>
                      <a:r>
                        <a:rPr lang="sv-SE" sz="1050" b="0" i="0" u="none" strike="noStrike" dirty="0">
                          <a:effectLst/>
                          <a:latin typeface="Arial" panose="020B0604020202020204" pitchFamily="34" charset="0"/>
                        </a:rPr>
                        <a:t>Byggverksamhet (F)</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3744607315"/>
                  </a:ext>
                </a:extLst>
              </a:tr>
              <a:tr h="294479">
                <a:tc>
                  <a:txBody>
                    <a:bodyPr/>
                    <a:lstStyle/>
                    <a:p>
                      <a:pPr algn="l" fontAlgn="ctr"/>
                      <a:r>
                        <a:rPr lang="sv-SE" sz="1050" b="0" i="0" u="none" strike="noStrike" dirty="0">
                          <a:effectLst/>
                          <a:latin typeface="Arial" panose="020B0604020202020204" pitchFamily="34" charset="0"/>
                        </a:rPr>
                        <a:t>Handel; reparation av motorfordon (G)</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3030841255"/>
                  </a:ext>
                </a:extLst>
              </a:tr>
              <a:tr h="294479">
                <a:tc>
                  <a:txBody>
                    <a:bodyPr/>
                    <a:lstStyle/>
                    <a:p>
                      <a:pPr algn="l" fontAlgn="ctr"/>
                      <a:r>
                        <a:rPr lang="sv-SE" sz="1050" b="0" i="0" u="none" strike="noStrike">
                          <a:effectLst/>
                          <a:latin typeface="Arial" panose="020B0604020202020204" pitchFamily="34" charset="0"/>
                        </a:rPr>
                        <a:t>Transport och magasinering (H)</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4106699872"/>
                  </a:ext>
                </a:extLst>
              </a:tr>
              <a:tr h="294479">
                <a:tc>
                  <a:txBody>
                    <a:bodyPr/>
                    <a:lstStyle/>
                    <a:p>
                      <a:pPr algn="l" fontAlgn="ctr"/>
                      <a:r>
                        <a:rPr lang="sv-SE" sz="1050" b="0" i="0" u="none" strike="noStrike" dirty="0">
                          <a:effectLst/>
                          <a:latin typeface="Arial" panose="020B0604020202020204" pitchFamily="34" charset="0"/>
                        </a:rPr>
                        <a:t>Hotell- och restaurangverksamhet (I)</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031323"/>
                  </a:ext>
                </a:extLst>
              </a:tr>
              <a:tr h="294479">
                <a:tc>
                  <a:txBody>
                    <a:bodyPr/>
                    <a:lstStyle/>
                    <a:p>
                      <a:pPr algn="l" fontAlgn="ctr"/>
                      <a:r>
                        <a:rPr lang="sv-SE" sz="1050" b="0" i="0" u="none" strike="noStrike" dirty="0">
                          <a:effectLst/>
                          <a:latin typeface="Arial" panose="020B0604020202020204" pitchFamily="34" charset="0"/>
                        </a:rPr>
                        <a:t>Informations- och kommunikation (J)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839221300"/>
                  </a:ext>
                </a:extLst>
              </a:tr>
              <a:tr h="294479">
                <a:tc>
                  <a:txBody>
                    <a:bodyPr/>
                    <a:lstStyle/>
                    <a:p>
                      <a:pPr algn="l" fontAlgn="ctr"/>
                      <a:r>
                        <a:rPr lang="sv-SE" sz="1050" b="0" i="0" u="none" strike="noStrike">
                          <a:effectLst/>
                          <a:latin typeface="Arial" panose="020B0604020202020204" pitchFamily="34" charset="0"/>
                        </a:rPr>
                        <a:t>Finans- och försäkringsverksamhet (K)</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71871722"/>
                  </a:ext>
                </a:extLst>
              </a:tr>
              <a:tr h="294479">
                <a:tc>
                  <a:txBody>
                    <a:bodyPr/>
                    <a:lstStyle/>
                    <a:p>
                      <a:pPr algn="l" fontAlgn="ctr"/>
                      <a:r>
                        <a:rPr lang="sv-SE" sz="1050" b="0" i="0" u="none" strike="noStrike" dirty="0">
                          <a:effectLst/>
                          <a:latin typeface="Arial" panose="020B0604020202020204" pitchFamily="34" charset="0"/>
                        </a:rPr>
                        <a:t>Fastighetsverksamhet (L)</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583962117"/>
                  </a:ext>
                </a:extLst>
              </a:tr>
              <a:tr h="294479">
                <a:tc>
                  <a:txBody>
                    <a:bodyPr/>
                    <a:lstStyle/>
                    <a:p>
                      <a:pPr algn="l" fontAlgn="ctr"/>
                      <a:r>
                        <a:rPr lang="sv-SE" sz="1050" b="0" i="0" u="none" strike="noStrike" dirty="0">
                          <a:effectLst/>
                          <a:latin typeface="Arial" panose="020B0604020202020204" pitchFamily="34" charset="0"/>
                        </a:rPr>
                        <a:t>Juridik, ekonomi, vetenskap och teknik (M)</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267318545"/>
                  </a:ext>
                </a:extLst>
              </a:tr>
              <a:tr h="316968">
                <a:tc>
                  <a:txBody>
                    <a:bodyPr/>
                    <a:lstStyle/>
                    <a:p>
                      <a:pPr algn="l" fontAlgn="ctr"/>
                      <a:r>
                        <a:rPr lang="sv-SE" sz="1050" b="0" i="0" u="none" strike="noStrike">
                          <a:effectLst/>
                          <a:latin typeface="Arial" panose="020B0604020202020204" pitchFamily="34" charset="0"/>
                        </a:rPr>
                        <a:t>Uthyrning, fastighetsservice, resetjänster, stödtjänster (N)</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588434476"/>
                  </a:ext>
                </a:extLst>
              </a:tr>
              <a:tr h="316968">
                <a:tc>
                  <a:txBody>
                    <a:bodyPr/>
                    <a:lstStyle/>
                    <a:p>
                      <a:pPr algn="l" fontAlgn="ctr"/>
                      <a:r>
                        <a:rPr lang="sv-SE" sz="1050" b="0" i="0" u="none" strike="noStrike" dirty="0">
                          <a:effectLst/>
                          <a:latin typeface="Arial" panose="020B0604020202020204" pitchFamily="34" charset="0"/>
                        </a:rPr>
                        <a:t>Offentlig förvaltning, försvar; obligatorisk socialförsäkring (O)</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981292821"/>
                  </a:ext>
                </a:extLst>
              </a:tr>
              <a:tr h="294479">
                <a:tc>
                  <a:txBody>
                    <a:bodyPr/>
                    <a:lstStyle/>
                    <a:p>
                      <a:pPr algn="l" fontAlgn="ctr"/>
                      <a:r>
                        <a:rPr lang="sv-SE" sz="1050" b="0" i="0" u="none" strike="noStrike" dirty="0">
                          <a:effectLst/>
                          <a:latin typeface="Arial" panose="020B0604020202020204" pitchFamily="34" charset="0"/>
                        </a:rPr>
                        <a:t>Utbildning (P)</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4085756149"/>
                  </a:ext>
                </a:extLst>
              </a:tr>
              <a:tr h="294479">
                <a:tc>
                  <a:txBody>
                    <a:bodyPr/>
                    <a:lstStyle/>
                    <a:p>
                      <a:pPr algn="l" fontAlgn="ctr"/>
                      <a:r>
                        <a:rPr lang="sv-SE" sz="1050" b="0" i="0" u="none" strike="noStrike" dirty="0">
                          <a:effectLst/>
                          <a:latin typeface="Arial" panose="020B0604020202020204" pitchFamily="34" charset="0"/>
                        </a:rPr>
                        <a:t>Vård och omsorg; sociala tjänster (Q)</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4286324966"/>
                  </a:ext>
                </a:extLst>
              </a:tr>
              <a:tr h="294479">
                <a:tc>
                  <a:txBody>
                    <a:bodyPr/>
                    <a:lstStyle/>
                    <a:p>
                      <a:pPr algn="l" fontAlgn="ctr"/>
                      <a:r>
                        <a:rPr lang="sv-SE" sz="1050" b="0" i="0" u="none" strike="noStrike" dirty="0">
                          <a:effectLst/>
                          <a:latin typeface="Arial" panose="020B0604020202020204" pitchFamily="34" charset="0"/>
                        </a:rPr>
                        <a:t>Kultur, nöje och fritid (R)</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Spec</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a:solidFill>
                            <a:schemeClr val="bg1"/>
                          </a:solidFill>
                          <a:effectLst/>
                          <a:latin typeface="Arial" panose="020B0604020202020204" pitchFamily="34" charset="0"/>
                        </a:rPr>
                        <a:t>Tillv</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569581826"/>
                  </a:ext>
                </a:extLst>
              </a:tr>
              <a:tr h="294479">
                <a:tc>
                  <a:txBody>
                    <a:bodyPr/>
                    <a:lstStyle/>
                    <a:p>
                      <a:pPr algn="l" fontAlgn="ctr"/>
                      <a:r>
                        <a:rPr lang="sv-SE" sz="1050" b="0" i="0" u="none" strike="noStrike" dirty="0">
                          <a:effectLst/>
                          <a:latin typeface="Arial" panose="020B0604020202020204" pitchFamily="34" charset="0"/>
                        </a:rPr>
                        <a:t>Annan serviceverksamhet (S)</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dirty="0" err="1">
                          <a:solidFill>
                            <a:schemeClr val="bg1"/>
                          </a:solidFill>
                          <a:effectLst/>
                          <a:latin typeface="Arial" panose="020B0604020202020204" pitchFamily="34" charset="0"/>
                        </a:rPr>
                        <a:t>Spec</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a:solidFill>
                            <a:schemeClr val="bg1"/>
                          </a:solidFill>
                          <a:effectLst/>
                          <a:latin typeface="Arial" panose="020B0604020202020204" pitchFamily="34" charset="0"/>
                        </a:rPr>
                        <a:t>Båda</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dirty="0">
                          <a:solidFill>
                            <a:schemeClr val="bg1"/>
                          </a:solidFill>
                          <a:effectLst/>
                          <a:latin typeface="Arial" panose="020B0604020202020204" pitchFamily="34" charset="0"/>
                        </a:rPr>
                        <a:t>Nej</a:t>
                      </a: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sv-SE" sz="1050" b="1" i="0" u="none" strike="noStrike" dirty="0" err="1">
                          <a:solidFill>
                            <a:schemeClr val="bg1"/>
                          </a:solidFill>
                          <a:effectLst/>
                          <a:latin typeface="Arial" panose="020B0604020202020204" pitchFamily="34" charset="0"/>
                        </a:rPr>
                        <a:t>Tillv</a:t>
                      </a:r>
                      <a:endParaRPr lang="sv-SE" sz="1050" b="1" i="0" u="none" strike="noStrike" dirty="0">
                        <a:solidFill>
                          <a:schemeClr val="bg1"/>
                        </a:solidFill>
                        <a:effectLst/>
                        <a:latin typeface="Arial" panose="020B0604020202020204" pitchFamily="34" charset="0"/>
                      </a:endParaRPr>
                    </a:p>
                  </a:txBody>
                  <a:tcPr marL="7323" marR="7323" marT="73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320926756"/>
                  </a:ext>
                </a:extLst>
              </a:tr>
            </a:tbl>
          </a:graphicData>
        </a:graphic>
      </p:graphicFrame>
      <p:sp>
        <p:nvSpPr>
          <p:cNvPr id="5" name="Rubrik 1"/>
          <p:cNvSpPr>
            <a:spLocks noGrp="1"/>
          </p:cNvSpPr>
          <p:nvPr>
            <p:ph type="title"/>
          </p:nvPr>
        </p:nvSpPr>
        <p:spPr>
          <a:xfrm>
            <a:off x="457200" y="457200"/>
            <a:ext cx="8229600" cy="808892"/>
          </a:xfrm>
        </p:spPr>
        <p:txBody>
          <a:bodyPr/>
          <a:lstStyle/>
          <a:p>
            <a:endParaRPr lang="sv-SE" dirty="0"/>
          </a:p>
        </p:txBody>
      </p:sp>
    </p:spTree>
    <p:extLst>
      <p:ext uri="{BB962C8B-B14F-4D97-AF65-F5344CB8AC3E}">
        <p14:creationId xmlns:p14="http://schemas.microsoft.com/office/powerpoint/2010/main" val="4206952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08892"/>
          </a:xfrm>
        </p:spPr>
        <p:txBody>
          <a:bodyPr/>
          <a:lstStyle/>
          <a:p>
            <a:endParaRPr lang="sv-SE" dirty="0"/>
          </a:p>
        </p:txBody>
      </p:sp>
      <p:graphicFrame>
        <p:nvGraphicFramePr>
          <p:cNvPr id="7" name="Tabell 6"/>
          <p:cNvGraphicFramePr>
            <a:graphicFrameLocks noGrp="1"/>
          </p:cNvGraphicFramePr>
          <p:nvPr>
            <p:extLst>
              <p:ext uri="{D42A27DB-BD31-4B8C-83A1-F6EECF244321}">
                <p14:modId xmlns:p14="http://schemas.microsoft.com/office/powerpoint/2010/main" val="2396883901"/>
              </p:ext>
            </p:extLst>
          </p:nvPr>
        </p:nvGraphicFramePr>
        <p:xfrm>
          <a:off x="179513" y="980728"/>
          <a:ext cx="8810537" cy="5256589"/>
        </p:xfrm>
        <a:graphic>
          <a:graphicData uri="http://schemas.openxmlformats.org/drawingml/2006/table">
            <a:tbl>
              <a:tblPr/>
              <a:tblGrid>
                <a:gridCol w="2541051">
                  <a:extLst>
                    <a:ext uri="{9D8B030D-6E8A-4147-A177-3AD203B41FA5}">
                      <a16:colId xmlns:a16="http://schemas.microsoft.com/office/drawing/2014/main" val="413216381"/>
                    </a:ext>
                  </a:extLst>
                </a:gridCol>
                <a:gridCol w="378564">
                  <a:extLst>
                    <a:ext uri="{9D8B030D-6E8A-4147-A177-3AD203B41FA5}">
                      <a16:colId xmlns:a16="http://schemas.microsoft.com/office/drawing/2014/main" val="4166152923"/>
                    </a:ext>
                  </a:extLst>
                </a:gridCol>
                <a:gridCol w="451165">
                  <a:extLst>
                    <a:ext uri="{9D8B030D-6E8A-4147-A177-3AD203B41FA5}">
                      <a16:colId xmlns:a16="http://schemas.microsoft.com/office/drawing/2014/main" val="3557707343"/>
                    </a:ext>
                  </a:extLst>
                </a:gridCol>
                <a:gridCol w="451165">
                  <a:extLst>
                    <a:ext uri="{9D8B030D-6E8A-4147-A177-3AD203B41FA5}">
                      <a16:colId xmlns:a16="http://schemas.microsoft.com/office/drawing/2014/main" val="2916214043"/>
                    </a:ext>
                  </a:extLst>
                </a:gridCol>
                <a:gridCol w="435560">
                  <a:extLst>
                    <a:ext uri="{9D8B030D-6E8A-4147-A177-3AD203B41FA5}">
                      <a16:colId xmlns:a16="http://schemas.microsoft.com/office/drawing/2014/main" val="2532446558"/>
                    </a:ext>
                  </a:extLst>
                </a:gridCol>
                <a:gridCol w="471856">
                  <a:extLst>
                    <a:ext uri="{9D8B030D-6E8A-4147-A177-3AD203B41FA5}">
                      <a16:colId xmlns:a16="http://schemas.microsoft.com/office/drawing/2014/main" val="1132477299"/>
                    </a:ext>
                  </a:extLst>
                </a:gridCol>
                <a:gridCol w="451165">
                  <a:extLst>
                    <a:ext uri="{9D8B030D-6E8A-4147-A177-3AD203B41FA5}">
                      <a16:colId xmlns:a16="http://schemas.microsoft.com/office/drawing/2014/main" val="2991419920"/>
                    </a:ext>
                  </a:extLst>
                </a:gridCol>
                <a:gridCol w="451165">
                  <a:extLst>
                    <a:ext uri="{9D8B030D-6E8A-4147-A177-3AD203B41FA5}">
                      <a16:colId xmlns:a16="http://schemas.microsoft.com/office/drawing/2014/main" val="2024107010"/>
                    </a:ext>
                  </a:extLst>
                </a:gridCol>
                <a:gridCol w="451165">
                  <a:extLst>
                    <a:ext uri="{9D8B030D-6E8A-4147-A177-3AD203B41FA5}">
                      <a16:colId xmlns:a16="http://schemas.microsoft.com/office/drawing/2014/main" val="1093862632"/>
                    </a:ext>
                  </a:extLst>
                </a:gridCol>
                <a:gridCol w="451165">
                  <a:extLst>
                    <a:ext uri="{9D8B030D-6E8A-4147-A177-3AD203B41FA5}">
                      <a16:colId xmlns:a16="http://schemas.microsoft.com/office/drawing/2014/main" val="3392492146"/>
                    </a:ext>
                  </a:extLst>
                </a:gridCol>
                <a:gridCol w="451165">
                  <a:extLst>
                    <a:ext uri="{9D8B030D-6E8A-4147-A177-3AD203B41FA5}">
                      <a16:colId xmlns:a16="http://schemas.microsoft.com/office/drawing/2014/main" val="3791350608"/>
                    </a:ext>
                  </a:extLst>
                </a:gridCol>
                <a:gridCol w="451165">
                  <a:extLst>
                    <a:ext uri="{9D8B030D-6E8A-4147-A177-3AD203B41FA5}">
                      <a16:colId xmlns:a16="http://schemas.microsoft.com/office/drawing/2014/main" val="713846378"/>
                    </a:ext>
                  </a:extLst>
                </a:gridCol>
                <a:gridCol w="451165">
                  <a:extLst>
                    <a:ext uri="{9D8B030D-6E8A-4147-A177-3AD203B41FA5}">
                      <a16:colId xmlns:a16="http://schemas.microsoft.com/office/drawing/2014/main" val="1505316632"/>
                    </a:ext>
                  </a:extLst>
                </a:gridCol>
                <a:gridCol w="471856">
                  <a:extLst>
                    <a:ext uri="{9D8B030D-6E8A-4147-A177-3AD203B41FA5}">
                      <a16:colId xmlns:a16="http://schemas.microsoft.com/office/drawing/2014/main" val="2179538227"/>
                    </a:ext>
                  </a:extLst>
                </a:gridCol>
                <a:gridCol w="451165">
                  <a:extLst>
                    <a:ext uri="{9D8B030D-6E8A-4147-A177-3AD203B41FA5}">
                      <a16:colId xmlns:a16="http://schemas.microsoft.com/office/drawing/2014/main" val="3951823669"/>
                    </a:ext>
                  </a:extLst>
                </a:gridCol>
              </a:tblGrid>
              <a:tr h="492186">
                <a:tc>
                  <a:txBody>
                    <a:bodyPr/>
                    <a:lstStyle/>
                    <a:p>
                      <a:pPr algn="l" fontAlgn="ctr"/>
                      <a:r>
                        <a:rPr lang="sv-SE" sz="1050" b="0" i="0" u="none" strike="noStrike" dirty="0">
                          <a:effectLst/>
                          <a:latin typeface="Arial" panose="020B0604020202020204" pitchFamily="34" charset="0"/>
                        </a:rPr>
                        <a:t>Bransch (SNI </a:t>
                      </a:r>
                      <a:r>
                        <a:rPr lang="sv-SE" sz="1050" b="0" i="0" u="none" strike="noStrike" dirty="0" err="1">
                          <a:effectLst/>
                          <a:latin typeface="Arial" panose="020B0604020202020204" pitchFamily="34" charset="0"/>
                        </a:rPr>
                        <a:t>avd.nivå</a:t>
                      </a:r>
                      <a:r>
                        <a:rPr lang="sv-SE" sz="1050" b="0" i="0" u="none" strike="noStrike" dirty="0">
                          <a:effectLst/>
                          <a:latin typeface="Arial" panose="020B0604020202020204" pitchFamily="34" charset="0"/>
                        </a:rPr>
                        <a:t>)</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sv-SE" sz="1050" b="0" i="0" u="none" strike="noStrike" dirty="0">
                          <a:effectLst/>
                          <a:latin typeface="Arial" panose="020B0604020202020204" pitchFamily="34" charset="0"/>
                        </a:rPr>
                        <a:t>Rink.-Kista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sv-SE" sz="1050" b="0" i="0" u="none" strike="noStrike">
                          <a:effectLst/>
                          <a:latin typeface="Arial" panose="020B0604020202020204" pitchFamily="34" charset="0"/>
                        </a:rPr>
                        <a:t>Spå.-Tensta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sv-SE" sz="1050" b="0" i="0" u="none" strike="noStrike">
                          <a:effectLst/>
                          <a:latin typeface="Arial" panose="020B0604020202020204" pitchFamily="34" charset="0"/>
                        </a:rPr>
                        <a:t>Häss.-Väll.</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sv-SE" sz="1050" b="0" i="0" u="none" strike="noStrike">
                          <a:effectLst/>
                          <a:latin typeface="Arial" panose="020B0604020202020204" pitchFamily="34" charset="0"/>
                        </a:rPr>
                        <a:t>Bro-mma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sv-SE" sz="1050" b="0" i="0" u="none" strike="noStrike" dirty="0">
                          <a:effectLst/>
                          <a:latin typeface="Arial" panose="020B0604020202020204" pitchFamily="34" charset="0"/>
                        </a:rPr>
                        <a:t>K-holmen</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sv-SE" sz="1050" b="0" i="0" u="none" strike="noStrike">
                          <a:effectLst/>
                          <a:latin typeface="Arial" panose="020B0604020202020204" pitchFamily="34" charset="0"/>
                        </a:rPr>
                        <a:t>N-malm</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sv-SE" sz="1050" b="0" i="0" u="none" strike="noStrike">
                          <a:effectLst/>
                          <a:latin typeface="Arial" panose="020B0604020202020204" pitchFamily="34" charset="0"/>
                        </a:rPr>
                        <a:t>Ö-malm</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sv-SE" sz="1050" b="0" i="0" u="none" strike="noStrike">
                          <a:effectLst/>
                          <a:latin typeface="Arial" panose="020B0604020202020204" pitchFamily="34" charset="0"/>
                        </a:rPr>
                        <a:t>S-malm</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sv-SE" sz="1050" b="0" i="0" u="none" strike="noStrike">
                          <a:effectLst/>
                          <a:latin typeface="Arial" panose="020B0604020202020204" pitchFamily="34" charset="0"/>
                        </a:rPr>
                        <a:t>EÅV</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sv-SE" sz="1050" b="0" i="0" u="none" strike="noStrike">
                          <a:effectLst/>
                          <a:latin typeface="Arial" panose="020B0604020202020204" pitchFamily="34" charset="0"/>
                        </a:rPr>
                        <a:t>Skarp-näck</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sv-SE" sz="1050" b="0" i="0" u="none" strike="noStrike">
                          <a:effectLst/>
                          <a:latin typeface="Arial" panose="020B0604020202020204" pitchFamily="34" charset="0"/>
                        </a:rPr>
                        <a:t>Farsta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sv-SE" sz="1050" b="0" i="0" u="none" strike="noStrike">
                          <a:effectLst/>
                          <a:latin typeface="Arial" panose="020B0604020202020204" pitchFamily="34" charset="0"/>
                        </a:rPr>
                        <a:t>Häg-Älv</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sv-SE" sz="1050" b="0" i="0" u="none" strike="noStrike" dirty="0">
                          <a:effectLst/>
                          <a:latin typeface="Arial" panose="020B0604020202020204" pitchFamily="34" charset="0"/>
                        </a:rPr>
                        <a:t>Skär-holmen</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sv-SE" sz="1050" b="0" i="0" u="none" strike="noStrike" dirty="0">
                          <a:effectLst/>
                          <a:latin typeface="Arial" panose="020B0604020202020204" pitchFamily="34" charset="0"/>
                        </a:rPr>
                        <a:t>Antal 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16243"/>
                  </a:ext>
                </a:extLst>
              </a:tr>
              <a:tr h="216127">
                <a:tc>
                  <a:txBody>
                    <a:bodyPr/>
                    <a:lstStyle/>
                    <a:p>
                      <a:pPr algn="l" fontAlgn="ctr"/>
                      <a:r>
                        <a:rPr lang="sv-SE" sz="1050" b="0" i="0" u="none" strike="noStrike" dirty="0">
                          <a:effectLst/>
                          <a:latin typeface="Arial" panose="020B0604020202020204" pitchFamily="34" charset="0"/>
                        </a:rPr>
                        <a:t>Tillverkning (C)</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sv-SE" sz="1050" b="0" i="0" u="none" strike="noStrike">
                          <a:effectLst/>
                          <a:latin typeface="Arial" panose="020B0604020202020204" pitchFamily="34" charset="0"/>
                        </a:rPr>
                        <a:t>5</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1378987054"/>
                  </a:ext>
                </a:extLst>
              </a:tr>
              <a:tr h="317484">
                <a:tc>
                  <a:txBody>
                    <a:bodyPr/>
                    <a:lstStyle/>
                    <a:p>
                      <a:pPr algn="l" fontAlgn="ctr"/>
                      <a:r>
                        <a:rPr lang="sv-SE" sz="1050" b="0" i="0" u="none" strike="noStrike" dirty="0">
                          <a:effectLst/>
                          <a:latin typeface="Arial" panose="020B0604020202020204" pitchFamily="34" charset="0"/>
                        </a:rPr>
                        <a:t>Försörjning av el, gas, värme och kyla (D)</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0</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662467711"/>
                  </a:ext>
                </a:extLst>
              </a:tr>
              <a:tr h="330504">
                <a:tc>
                  <a:txBody>
                    <a:bodyPr/>
                    <a:lstStyle/>
                    <a:p>
                      <a:pPr algn="l" fontAlgn="ctr"/>
                      <a:r>
                        <a:rPr lang="sv-SE" sz="1050" b="0" i="0" u="none" strike="noStrike" dirty="0">
                          <a:effectLst/>
                          <a:latin typeface="Arial" panose="020B0604020202020204" pitchFamily="34" charset="0"/>
                        </a:rPr>
                        <a:t>Vattenförsörjning; avlopp, avfall, och sanering (E)</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2</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extLst>
                  <a:ext uri="{0D108BD9-81ED-4DB2-BD59-A6C34878D82A}">
                    <a16:rowId xmlns:a16="http://schemas.microsoft.com/office/drawing/2014/main" val="3932701394"/>
                  </a:ext>
                </a:extLst>
              </a:tr>
              <a:tr h="216127">
                <a:tc>
                  <a:txBody>
                    <a:bodyPr/>
                    <a:lstStyle/>
                    <a:p>
                      <a:pPr algn="l" fontAlgn="ctr"/>
                      <a:r>
                        <a:rPr lang="sv-SE" sz="1050" b="0" i="0" u="none" strike="noStrike">
                          <a:effectLst/>
                          <a:latin typeface="Arial" panose="020B0604020202020204" pitchFamily="34" charset="0"/>
                        </a:rPr>
                        <a:t>Byggverksamhet (F)</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sv-SE" sz="1050" b="0" i="0" u="none" strike="noStrike">
                          <a:effectLst/>
                          <a:latin typeface="Arial" panose="020B0604020202020204" pitchFamily="34" charset="0"/>
                        </a:rPr>
                        <a:t>2</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extLst>
                  <a:ext uri="{0D108BD9-81ED-4DB2-BD59-A6C34878D82A}">
                    <a16:rowId xmlns:a16="http://schemas.microsoft.com/office/drawing/2014/main" val="1533011761"/>
                  </a:ext>
                </a:extLst>
              </a:tr>
              <a:tr h="281427">
                <a:tc>
                  <a:txBody>
                    <a:bodyPr/>
                    <a:lstStyle/>
                    <a:p>
                      <a:pPr algn="l" fontAlgn="ctr"/>
                      <a:r>
                        <a:rPr lang="sv-SE" sz="1050" b="0" i="0" u="none" strike="noStrike" dirty="0">
                          <a:effectLst/>
                          <a:latin typeface="Arial" panose="020B0604020202020204" pitchFamily="34" charset="0"/>
                        </a:rPr>
                        <a:t>Handel; reparation av motorfordon (G)</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1</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AA77"/>
                    </a:solidFill>
                  </a:tcPr>
                </a:tc>
                <a:extLst>
                  <a:ext uri="{0D108BD9-81ED-4DB2-BD59-A6C34878D82A}">
                    <a16:rowId xmlns:a16="http://schemas.microsoft.com/office/drawing/2014/main" val="563435258"/>
                  </a:ext>
                </a:extLst>
              </a:tr>
              <a:tr h="216127">
                <a:tc>
                  <a:txBody>
                    <a:bodyPr/>
                    <a:lstStyle/>
                    <a:p>
                      <a:pPr algn="l" fontAlgn="ctr"/>
                      <a:r>
                        <a:rPr lang="sv-SE" sz="1050" b="0" i="0" u="none" strike="noStrike">
                          <a:effectLst/>
                          <a:latin typeface="Arial" panose="020B0604020202020204" pitchFamily="34" charset="0"/>
                        </a:rPr>
                        <a:t>Transport och magasinering (H)</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3</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82"/>
                    </a:solidFill>
                  </a:tcPr>
                </a:tc>
                <a:extLst>
                  <a:ext uri="{0D108BD9-81ED-4DB2-BD59-A6C34878D82A}">
                    <a16:rowId xmlns:a16="http://schemas.microsoft.com/office/drawing/2014/main" val="1507354561"/>
                  </a:ext>
                </a:extLst>
              </a:tr>
              <a:tr h="281427">
                <a:tc>
                  <a:txBody>
                    <a:bodyPr/>
                    <a:lstStyle/>
                    <a:p>
                      <a:pPr algn="l" fontAlgn="ctr"/>
                      <a:r>
                        <a:rPr lang="sv-SE" sz="1050" b="0" i="0" u="none" strike="noStrike">
                          <a:effectLst/>
                          <a:latin typeface="Arial" panose="020B0604020202020204" pitchFamily="34" charset="0"/>
                        </a:rPr>
                        <a:t>Hotell- och restaurangverksamhet (I)</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0</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4174566455"/>
                  </a:ext>
                </a:extLst>
              </a:tr>
              <a:tr h="281427">
                <a:tc>
                  <a:txBody>
                    <a:bodyPr/>
                    <a:lstStyle/>
                    <a:p>
                      <a:pPr algn="l" fontAlgn="ctr"/>
                      <a:r>
                        <a:rPr lang="sv-SE" sz="1050" b="0" i="0" u="none" strike="noStrike">
                          <a:effectLst/>
                          <a:latin typeface="Arial" panose="020B0604020202020204" pitchFamily="34" charset="0"/>
                        </a:rPr>
                        <a:t>Informations- och kommunikation (J)</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2</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extLst>
                  <a:ext uri="{0D108BD9-81ED-4DB2-BD59-A6C34878D82A}">
                    <a16:rowId xmlns:a16="http://schemas.microsoft.com/office/drawing/2014/main" val="4272886390"/>
                  </a:ext>
                </a:extLst>
              </a:tr>
              <a:tr h="317484">
                <a:tc>
                  <a:txBody>
                    <a:bodyPr/>
                    <a:lstStyle/>
                    <a:p>
                      <a:pPr algn="l" fontAlgn="ctr"/>
                      <a:r>
                        <a:rPr lang="sv-SE" sz="1050" b="0" i="0" u="none" strike="noStrike">
                          <a:effectLst/>
                          <a:latin typeface="Arial" panose="020B0604020202020204" pitchFamily="34" charset="0"/>
                        </a:rPr>
                        <a:t>Finans- och försäkringsverksamhet (K)</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2</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extLst>
                  <a:ext uri="{0D108BD9-81ED-4DB2-BD59-A6C34878D82A}">
                    <a16:rowId xmlns:a16="http://schemas.microsoft.com/office/drawing/2014/main" val="2932537228"/>
                  </a:ext>
                </a:extLst>
              </a:tr>
              <a:tr h="216127">
                <a:tc>
                  <a:txBody>
                    <a:bodyPr/>
                    <a:lstStyle/>
                    <a:p>
                      <a:pPr algn="l" fontAlgn="ctr"/>
                      <a:r>
                        <a:rPr lang="sv-SE" sz="1050" b="0" i="0" u="none" strike="noStrike">
                          <a:effectLst/>
                          <a:latin typeface="Arial" panose="020B0604020202020204" pitchFamily="34" charset="0"/>
                        </a:rPr>
                        <a:t>Fastighetsverksamhet (L)</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43"/>
                    </a:solidFill>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3</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82"/>
                    </a:solidFill>
                  </a:tcPr>
                </a:tc>
                <a:extLst>
                  <a:ext uri="{0D108BD9-81ED-4DB2-BD59-A6C34878D82A}">
                    <a16:rowId xmlns:a16="http://schemas.microsoft.com/office/drawing/2014/main" val="3504291072"/>
                  </a:ext>
                </a:extLst>
              </a:tr>
              <a:tr h="330504">
                <a:tc>
                  <a:txBody>
                    <a:bodyPr/>
                    <a:lstStyle/>
                    <a:p>
                      <a:pPr algn="l" fontAlgn="ctr"/>
                      <a:r>
                        <a:rPr lang="sv-SE" sz="1050" b="0" i="0" u="none" strike="noStrike">
                          <a:effectLst/>
                          <a:latin typeface="Arial" panose="020B0604020202020204" pitchFamily="34" charset="0"/>
                        </a:rPr>
                        <a:t>Juridik, ekonomi, vetenskap och teknik (M)</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sv-SE" sz="1050" b="0" i="0" u="none" strike="noStrike">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3</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82"/>
                    </a:solidFill>
                  </a:tcPr>
                </a:tc>
                <a:extLst>
                  <a:ext uri="{0D108BD9-81ED-4DB2-BD59-A6C34878D82A}">
                    <a16:rowId xmlns:a16="http://schemas.microsoft.com/office/drawing/2014/main" val="3207773302"/>
                  </a:ext>
                </a:extLst>
              </a:tr>
              <a:tr h="330504">
                <a:tc>
                  <a:txBody>
                    <a:bodyPr/>
                    <a:lstStyle/>
                    <a:p>
                      <a:pPr algn="l" fontAlgn="ctr"/>
                      <a:r>
                        <a:rPr lang="sv-SE" sz="1050" b="0" i="0" u="none" strike="noStrike">
                          <a:effectLst/>
                          <a:latin typeface="Arial" panose="020B0604020202020204" pitchFamily="34" charset="0"/>
                        </a:rPr>
                        <a:t>Uthyrning, fastighetsservice, resetjänster, stödtjänster (N)</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sv-SE" sz="1050" b="0" i="0" u="none" strike="noStrike">
                          <a:effectLst/>
                          <a:latin typeface="Arial" panose="020B0604020202020204" pitchFamily="34" charset="0"/>
                        </a:rPr>
                        <a:t>3</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82"/>
                    </a:solidFill>
                  </a:tcPr>
                </a:tc>
                <a:extLst>
                  <a:ext uri="{0D108BD9-81ED-4DB2-BD59-A6C34878D82A}">
                    <a16:rowId xmlns:a16="http://schemas.microsoft.com/office/drawing/2014/main" val="3369929013"/>
                  </a:ext>
                </a:extLst>
              </a:tr>
              <a:tr h="330504">
                <a:tc>
                  <a:txBody>
                    <a:bodyPr/>
                    <a:lstStyle/>
                    <a:p>
                      <a:pPr algn="l" fontAlgn="ctr"/>
                      <a:r>
                        <a:rPr lang="sv-SE" sz="1050" b="0" i="0" u="none" strike="noStrike">
                          <a:effectLst/>
                          <a:latin typeface="Arial" panose="020B0604020202020204" pitchFamily="34" charset="0"/>
                        </a:rPr>
                        <a:t>Offentlig förvaltning, försvar; obligatorisk socialförsäkring (O)</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1</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AA77"/>
                    </a:solidFill>
                  </a:tcPr>
                </a:tc>
                <a:extLst>
                  <a:ext uri="{0D108BD9-81ED-4DB2-BD59-A6C34878D82A}">
                    <a16:rowId xmlns:a16="http://schemas.microsoft.com/office/drawing/2014/main" val="3748049855"/>
                  </a:ext>
                </a:extLst>
              </a:tr>
              <a:tr h="216127">
                <a:tc>
                  <a:txBody>
                    <a:bodyPr/>
                    <a:lstStyle/>
                    <a:p>
                      <a:pPr algn="l" fontAlgn="ctr"/>
                      <a:r>
                        <a:rPr lang="sv-SE" sz="1050" b="0" i="0" u="none" strike="noStrike">
                          <a:effectLst/>
                          <a:latin typeface="Arial" panose="020B0604020202020204" pitchFamily="34" charset="0"/>
                        </a:rPr>
                        <a:t>Utbildning (P)</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2</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extLst>
                  <a:ext uri="{0D108BD9-81ED-4DB2-BD59-A6C34878D82A}">
                    <a16:rowId xmlns:a16="http://schemas.microsoft.com/office/drawing/2014/main" val="1343016379"/>
                  </a:ext>
                </a:extLst>
              </a:tr>
              <a:tr h="281427">
                <a:tc>
                  <a:txBody>
                    <a:bodyPr/>
                    <a:lstStyle/>
                    <a:p>
                      <a:pPr algn="l" fontAlgn="ctr"/>
                      <a:r>
                        <a:rPr lang="sv-SE" sz="1050" b="0" i="0" u="none" strike="noStrike" dirty="0">
                          <a:effectLst/>
                          <a:latin typeface="Arial" panose="020B0604020202020204" pitchFamily="34" charset="0"/>
                        </a:rPr>
                        <a:t>Vård och omsorg; sociala tjänster (Q)</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43"/>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sv-SE" sz="1050" b="0" i="0" u="none" strike="noStrike">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43"/>
                    </a:solidFill>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43"/>
                    </a:solidFill>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5</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1710390665"/>
                  </a:ext>
                </a:extLst>
              </a:tr>
              <a:tr h="216127">
                <a:tc>
                  <a:txBody>
                    <a:bodyPr/>
                    <a:lstStyle/>
                    <a:p>
                      <a:pPr algn="l" fontAlgn="ctr"/>
                      <a:r>
                        <a:rPr lang="sv-SE" sz="1050" b="0" i="0" u="none" strike="noStrike">
                          <a:effectLst/>
                          <a:latin typeface="Arial" panose="020B0604020202020204" pitchFamily="34" charset="0"/>
                        </a:rPr>
                        <a:t>Kultur, nöje och fritid (R)</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0</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4260130100"/>
                  </a:ext>
                </a:extLst>
              </a:tr>
              <a:tr h="216127">
                <a:tc>
                  <a:txBody>
                    <a:bodyPr/>
                    <a:lstStyle/>
                    <a:p>
                      <a:pPr algn="l" fontAlgn="ctr"/>
                      <a:r>
                        <a:rPr lang="sv-SE" sz="1050" b="0" i="0" u="none" strike="noStrike" dirty="0">
                          <a:effectLst/>
                          <a:latin typeface="Arial" panose="020B0604020202020204" pitchFamily="34" charset="0"/>
                        </a:rPr>
                        <a:t>Annan serviceverksamhet (S)</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 </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 </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 </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 </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 </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sv-SE" sz="1050" b="0" i="0" u="none" strike="noStrike" dirty="0">
                          <a:effectLst/>
                          <a:latin typeface="Arial" panose="020B0604020202020204" pitchFamily="34" charset="0"/>
                        </a:rPr>
                        <a:t> </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 </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sv-SE" sz="1050" b="0" i="0" u="none" strike="noStrike" dirty="0">
                          <a:effectLst/>
                          <a:latin typeface="Arial" panose="020B0604020202020204" pitchFamily="34" charset="0"/>
                        </a:rPr>
                        <a:t> </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 </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 </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 </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 </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1</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AA77"/>
                    </a:solidFill>
                  </a:tcPr>
                </a:tc>
                <a:extLst>
                  <a:ext uri="{0D108BD9-81ED-4DB2-BD59-A6C34878D82A}">
                    <a16:rowId xmlns:a16="http://schemas.microsoft.com/office/drawing/2014/main" val="2078937730"/>
                  </a:ext>
                </a:extLst>
              </a:tr>
              <a:tr h="168822">
                <a:tc>
                  <a:txBody>
                    <a:bodyPr/>
                    <a:lstStyle/>
                    <a:p>
                      <a:pPr algn="l" fontAlgn="ctr"/>
                      <a:r>
                        <a:rPr lang="sv-SE" sz="1050" b="0" i="0" u="none" strike="noStrike">
                          <a:effectLst/>
                          <a:latin typeface="Arial" panose="020B0604020202020204" pitchFamily="34" charset="0"/>
                        </a:rPr>
                        <a:t>Antal Ja</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050" b="0" i="0" u="none" strike="noStrike" dirty="0">
                          <a:effectLst/>
                          <a:latin typeface="Arial" panose="020B0604020202020204" pitchFamily="34" charset="0"/>
                        </a:rPr>
                        <a:t>1</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AA77"/>
                    </a:solidFill>
                  </a:tcPr>
                </a:tc>
                <a:tc>
                  <a:txBody>
                    <a:bodyPr/>
                    <a:lstStyle/>
                    <a:p>
                      <a:pPr algn="ctr" fontAlgn="b"/>
                      <a:r>
                        <a:rPr lang="sv-SE" sz="1050" b="0" i="0" u="none" strike="noStrike" dirty="0">
                          <a:effectLst/>
                          <a:latin typeface="Arial" panose="020B0604020202020204" pitchFamily="34" charset="0"/>
                        </a:rPr>
                        <a:t>0</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sv-SE" sz="1050" b="0" i="0" u="none" strike="noStrike" dirty="0">
                          <a:effectLst/>
                          <a:latin typeface="Arial" panose="020B0604020202020204" pitchFamily="34" charset="0"/>
                        </a:rPr>
                        <a:t>2</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sv-SE" sz="1050" b="0" i="0" u="none" strike="noStrike" dirty="0">
                          <a:effectLst/>
                          <a:latin typeface="Arial" panose="020B0604020202020204" pitchFamily="34" charset="0"/>
                        </a:rPr>
                        <a:t>3</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082"/>
                    </a:solidFill>
                  </a:tcPr>
                </a:tc>
                <a:tc>
                  <a:txBody>
                    <a:bodyPr/>
                    <a:lstStyle/>
                    <a:p>
                      <a:pPr algn="ctr" fontAlgn="b"/>
                      <a:r>
                        <a:rPr lang="sv-SE" sz="1050" b="0" i="0" u="none" strike="noStrike" dirty="0">
                          <a:effectLst/>
                          <a:latin typeface="Arial" panose="020B0604020202020204" pitchFamily="34" charset="0"/>
                        </a:rPr>
                        <a:t>6</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sv-SE" sz="1050" b="0" i="0" u="none" strike="noStrike" dirty="0">
                          <a:effectLst/>
                          <a:latin typeface="Arial" panose="020B0604020202020204" pitchFamily="34" charset="0"/>
                        </a:rPr>
                        <a:t>3</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082"/>
                    </a:solidFill>
                  </a:tcPr>
                </a:tc>
                <a:tc>
                  <a:txBody>
                    <a:bodyPr/>
                    <a:lstStyle/>
                    <a:p>
                      <a:pPr algn="ctr" fontAlgn="b"/>
                      <a:r>
                        <a:rPr lang="sv-SE" sz="1050" b="0" i="0" u="none" strike="noStrike">
                          <a:effectLst/>
                          <a:latin typeface="Arial" panose="020B0604020202020204" pitchFamily="34" charset="0"/>
                        </a:rPr>
                        <a:t>2</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sv-SE" sz="1050" b="0" i="0" u="none" strike="noStrike">
                          <a:effectLst/>
                          <a:latin typeface="Arial" panose="020B0604020202020204" pitchFamily="34" charset="0"/>
                        </a:rPr>
                        <a:t>2</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sv-SE" sz="1050" b="0" i="0" u="none" strike="noStrike">
                          <a:effectLst/>
                          <a:latin typeface="Arial" panose="020B0604020202020204" pitchFamily="34" charset="0"/>
                        </a:rPr>
                        <a:t>6</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sv-SE" sz="1050" b="0" i="0" u="none" strike="noStrike">
                          <a:effectLst/>
                          <a:latin typeface="Arial" panose="020B0604020202020204" pitchFamily="34" charset="0"/>
                        </a:rPr>
                        <a:t>2</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sv-SE" sz="1050" b="0" i="0" u="none" strike="noStrike">
                          <a:effectLst/>
                          <a:latin typeface="Arial" panose="020B0604020202020204" pitchFamily="34" charset="0"/>
                        </a:rPr>
                        <a:t>3</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082"/>
                    </a:solidFill>
                  </a:tcPr>
                </a:tc>
                <a:tc>
                  <a:txBody>
                    <a:bodyPr/>
                    <a:lstStyle/>
                    <a:p>
                      <a:pPr algn="ctr" fontAlgn="b"/>
                      <a:r>
                        <a:rPr lang="sv-SE" sz="1050" b="0" i="0" u="none" strike="noStrike">
                          <a:effectLst/>
                          <a:latin typeface="Arial" panose="020B0604020202020204" pitchFamily="34" charset="0"/>
                        </a:rPr>
                        <a:t>3</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082"/>
                    </a:solidFill>
                  </a:tcPr>
                </a:tc>
                <a:tc>
                  <a:txBody>
                    <a:bodyPr/>
                    <a:lstStyle/>
                    <a:p>
                      <a:pPr algn="ctr" fontAlgn="b"/>
                      <a:r>
                        <a:rPr lang="sv-SE" sz="1050" b="0" i="0" u="none" strike="noStrike" dirty="0">
                          <a:effectLst/>
                          <a:latin typeface="Arial" panose="020B0604020202020204" pitchFamily="34" charset="0"/>
                        </a:rPr>
                        <a:t>2</a:t>
                      </a: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endParaRPr lang="sv-SE" sz="1050" b="0" i="0" u="none" strike="noStrike" dirty="0">
                        <a:effectLst/>
                        <a:latin typeface="Arial" panose="020B0604020202020204" pitchFamily="34" charset="0"/>
                      </a:endParaRPr>
                    </a:p>
                  </a:txBody>
                  <a:tcPr marL="7067" marR="7067" marT="7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9357329"/>
                  </a:ext>
                </a:extLst>
              </a:tr>
            </a:tbl>
          </a:graphicData>
        </a:graphic>
      </p:graphicFrame>
    </p:spTree>
    <p:extLst>
      <p:ext uri="{BB962C8B-B14F-4D97-AF65-F5344CB8AC3E}">
        <p14:creationId xmlns:p14="http://schemas.microsoft.com/office/powerpoint/2010/main" val="309626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467544" y="198434"/>
            <a:ext cx="5187545" cy="368691"/>
          </a:xfrm>
          <a:prstGeom prst="rect">
            <a:avLst/>
          </a:prstGeom>
          <a:noFill/>
        </p:spPr>
        <p:txBody>
          <a:bodyPr wrap="square" rtlCol="0">
            <a:spAutoFit/>
          </a:bodyPr>
          <a:lstStyle/>
          <a:p>
            <a:pPr defTabSz="586496"/>
            <a:r>
              <a:rPr lang="sv-SE" sz="1796" dirty="0">
                <a:solidFill>
                  <a:prstClr val="black"/>
                </a:solidFill>
                <a:latin typeface="Stockholm Type Bold" pitchFamily="50" charset="0"/>
              </a:rPr>
              <a:t>Områdesblad</a:t>
            </a:r>
          </a:p>
        </p:txBody>
      </p:sp>
    </p:spTree>
    <p:extLst>
      <p:ext uri="{BB962C8B-B14F-4D97-AF65-F5344CB8AC3E}">
        <p14:creationId xmlns:p14="http://schemas.microsoft.com/office/powerpoint/2010/main" val="2956769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467544" y="198434"/>
            <a:ext cx="5187545" cy="368691"/>
          </a:xfrm>
          <a:prstGeom prst="rect">
            <a:avLst/>
          </a:prstGeom>
          <a:noFill/>
        </p:spPr>
        <p:txBody>
          <a:bodyPr wrap="square" rtlCol="0">
            <a:spAutoFit/>
          </a:bodyPr>
          <a:lstStyle/>
          <a:p>
            <a:pPr defTabSz="586496"/>
            <a:r>
              <a:rPr lang="sv-SE" sz="1796" dirty="0">
                <a:solidFill>
                  <a:prstClr val="black"/>
                </a:solidFill>
                <a:latin typeface="Stockholm Type Bold" pitchFamily="50" charset="0"/>
              </a:rPr>
              <a:t>Områdesblad - Rinkeby</a:t>
            </a:r>
          </a:p>
        </p:txBody>
      </p:sp>
      <p:sp>
        <p:nvSpPr>
          <p:cNvPr id="6" name="Rektangel 5"/>
          <p:cNvSpPr/>
          <p:nvPr/>
        </p:nvSpPr>
        <p:spPr>
          <a:xfrm>
            <a:off x="467544" y="541755"/>
            <a:ext cx="7848872" cy="523220"/>
          </a:xfrm>
          <a:prstGeom prst="rect">
            <a:avLst/>
          </a:prstGeom>
        </p:spPr>
        <p:txBody>
          <a:bodyPr wrap="square">
            <a:spAutoFit/>
          </a:bodyPr>
          <a:lstStyle/>
          <a:p>
            <a:r>
              <a:rPr lang="sv-SE" sz="1400" baseline="30000" dirty="0">
                <a:solidFill>
                  <a:srgbClr val="000000"/>
                </a:solidFill>
                <a:latin typeface="Stockholm Type Regular" pitchFamily="50" charset="0"/>
              </a:rPr>
              <a:t>Rinkeby är en boendeinriktad stadsdel med ett begränsat näringsliv. Positivt är att arbetsställen i området har ökat under flera år. Coronakrisen innebär en stor utmaning med kraftigt ökande arbetslöshet som följd i statistiken för maj 2020. Sett ur ett längre tidsperspektiv har dock arbetsmarknadens utveckling i området varit gynnsam. </a:t>
            </a:r>
          </a:p>
        </p:txBody>
      </p:sp>
      <p:sp>
        <p:nvSpPr>
          <p:cNvPr id="7" name="Rektangel 6"/>
          <p:cNvSpPr/>
          <p:nvPr/>
        </p:nvSpPr>
        <p:spPr>
          <a:xfrm>
            <a:off x="485942" y="1150380"/>
            <a:ext cx="4452495" cy="400110"/>
          </a:xfrm>
          <a:prstGeom prst="rect">
            <a:avLst/>
          </a:prstGeom>
        </p:spPr>
        <p:txBody>
          <a:bodyPr wrap="square">
            <a:spAutoFit/>
          </a:bodyPr>
          <a:lstStyle/>
          <a:p>
            <a:pPr defTabSz="586496"/>
            <a:r>
              <a:rPr lang="sv-SE" b="1" baseline="30000" dirty="0">
                <a:solidFill>
                  <a:srgbClr val="000000"/>
                </a:solidFill>
                <a:latin typeface="Stockholm Type Bold" pitchFamily="50" charset="0"/>
              </a:rPr>
              <a:t>Företag verksamma i stadsdelen, utveckling 2013-2020</a:t>
            </a:r>
            <a:br>
              <a:rPr lang="sv-SE" b="1" baseline="30000" dirty="0">
                <a:solidFill>
                  <a:srgbClr val="000000"/>
                </a:solidFill>
                <a:latin typeface="Stockholm Type Bold" pitchFamily="50" charset="0"/>
              </a:rPr>
            </a:br>
            <a:r>
              <a:rPr lang="sv-SE" sz="1100" baseline="30000" dirty="0">
                <a:solidFill>
                  <a:srgbClr val="000000"/>
                </a:solidFill>
                <a:latin typeface="Stockholm Type Bold" pitchFamily="50" charset="0"/>
              </a:rPr>
              <a:t>-</a:t>
            </a:r>
            <a:r>
              <a:rPr lang="sv-SE" sz="1200" baseline="30000" dirty="0">
                <a:solidFill>
                  <a:srgbClr val="000000"/>
                </a:solidFill>
                <a:latin typeface="Stockholm Type Bold" pitchFamily="50" charset="0"/>
              </a:rPr>
              <a:t>Indexerad (procentuell) utveckling sedan år 2013</a:t>
            </a:r>
          </a:p>
        </p:txBody>
      </p:sp>
      <p:graphicFrame>
        <p:nvGraphicFramePr>
          <p:cNvPr id="8" name="Diagram 7">
            <a:extLst>
              <a:ext uri="{FF2B5EF4-FFF2-40B4-BE49-F238E27FC236}">
                <a16:creationId xmlns:a16="http://schemas.microsoft.com/office/drawing/2014/main" id="{F66B6784-6F55-440B-836A-4973EE218953}"/>
              </a:ext>
            </a:extLst>
          </p:cNvPr>
          <p:cNvGraphicFramePr>
            <a:graphicFrameLocks/>
          </p:cNvGraphicFramePr>
          <p:nvPr/>
        </p:nvGraphicFramePr>
        <p:xfrm>
          <a:off x="485943" y="1370998"/>
          <a:ext cx="7902479" cy="1697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ell 8"/>
          <p:cNvGraphicFramePr>
            <a:graphicFrameLocks noGrp="1"/>
          </p:cNvGraphicFramePr>
          <p:nvPr/>
        </p:nvGraphicFramePr>
        <p:xfrm>
          <a:off x="467544" y="3031706"/>
          <a:ext cx="7920879" cy="3656743"/>
        </p:xfrm>
        <a:graphic>
          <a:graphicData uri="http://schemas.openxmlformats.org/drawingml/2006/table">
            <a:tbl>
              <a:tblPr>
                <a:tableStyleId>{5C22544A-7EE6-4342-B048-85BDC9FD1C3A}</a:tableStyleId>
              </a:tblPr>
              <a:tblGrid>
                <a:gridCol w="2286099">
                  <a:extLst>
                    <a:ext uri="{9D8B030D-6E8A-4147-A177-3AD203B41FA5}">
                      <a16:colId xmlns:a16="http://schemas.microsoft.com/office/drawing/2014/main" val="20000"/>
                    </a:ext>
                  </a:extLst>
                </a:gridCol>
                <a:gridCol w="730353">
                  <a:extLst>
                    <a:ext uri="{9D8B030D-6E8A-4147-A177-3AD203B41FA5}">
                      <a16:colId xmlns:a16="http://schemas.microsoft.com/office/drawing/2014/main" val="20001"/>
                    </a:ext>
                  </a:extLst>
                </a:gridCol>
                <a:gridCol w="778977">
                  <a:extLst>
                    <a:ext uri="{9D8B030D-6E8A-4147-A177-3AD203B41FA5}">
                      <a16:colId xmlns:a16="http://schemas.microsoft.com/office/drawing/2014/main" val="20002"/>
                    </a:ext>
                  </a:extLst>
                </a:gridCol>
                <a:gridCol w="821912">
                  <a:extLst>
                    <a:ext uri="{9D8B030D-6E8A-4147-A177-3AD203B41FA5}">
                      <a16:colId xmlns:a16="http://schemas.microsoft.com/office/drawing/2014/main" val="20003"/>
                    </a:ext>
                  </a:extLst>
                </a:gridCol>
                <a:gridCol w="534244">
                  <a:extLst>
                    <a:ext uri="{9D8B030D-6E8A-4147-A177-3AD203B41FA5}">
                      <a16:colId xmlns:a16="http://schemas.microsoft.com/office/drawing/2014/main" val="4205687515"/>
                    </a:ext>
                  </a:extLst>
                </a:gridCol>
                <a:gridCol w="571525">
                  <a:extLst>
                    <a:ext uri="{9D8B030D-6E8A-4147-A177-3AD203B41FA5}">
                      <a16:colId xmlns:a16="http://schemas.microsoft.com/office/drawing/2014/main" val="3508222336"/>
                    </a:ext>
                  </a:extLst>
                </a:gridCol>
                <a:gridCol w="351707">
                  <a:extLst>
                    <a:ext uri="{9D8B030D-6E8A-4147-A177-3AD203B41FA5}">
                      <a16:colId xmlns:a16="http://schemas.microsoft.com/office/drawing/2014/main" val="755760437"/>
                    </a:ext>
                  </a:extLst>
                </a:gridCol>
                <a:gridCol w="571525">
                  <a:extLst>
                    <a:ext uri="{9D8B030D-6E8A-4147-A177-3AD203B41FA5}">
                      <a16:colId xmlns:a16="http://schemas.microsoft.com/office/drawing/2014/main" val="569431450"/>
                    </a:ext>
                  </a:extLst>
                </a:gridCol>
                <a:gridCol w="747378">
                  <a:extLst>
                    <a:ext uri="{9D8B030D-6E8A-4147-A177-3AD203B41FA5}">
                      <a16:colId xmlns:a16="http://schemas.microsoft.com/office/drawing/2014/main" val="2555247810"/>
                    </a:ext>
                  </a:extLst>
                </a:gridCol>
                <a:gridCol w="527159">
                  <a:extLst>
                    <a:ext uri="{9D8B030D-6E8A-4147-A177-3AD203B41FA5}">
                      <a16:colId xmlns:a16="http://schemas.microsoft.com/office/drawing/2014/main" val="1828045033"/>
                    </a:ext>
                  </a:extLst>
                </a:gridCol>
              </a:tblGrid>
              <a:tr h="391773">
                <a:tc>
                  <a:txBody>
                    <a:bodyPr/>
                    <a:lstStyle/>
                    <a:p>
                      <a:pPr fontAlgn="auto">
                        <a:lnSpc>
                          <a:spcPct val="120000"/>
                        </a:lnSpc>
                        <a:spcAft>
                          <a:spcPts val="0"/>
                        </a:spcAft>
                      </a:pPr>
                      <a:r>
                        <a:rPr lang="sv-SE" sz="900" b="1" dirty="0">
                          <a:solidFill>
                            <a:srgbClr val="000000"/>
                          </a:solidFill>
                          <a:effectLst/>
                          <a:latin typeface="Stockholm Type Bold" pitchFamily="50" charset="0"/>
                          <a:ea typeface="Calibri" panose="020F0502020204030204" pitchFamily="34" charset="0"/>
                          <a:cs typeface="Times New Roman" panose="02020603050405020304" pitchFamily="18" charset="0"/>
                        </a:rPr>
                        <a:t>Nyckeltal</a:t>
                      </a:r>
                      <a:endParaRPr lang="sv-SE" sz="1200" b="1" dirty="0">
                        <a:solidFill>
                          <a:srgbClr val="000000"/>
                        </a:solidFill>
                        <a:effectLst/>
                        <a:latin typeface="Stockholm Type Bold" pitchFamily="50" charset="0"/>
                        <a:ea typeface="Calibri" panose="020F0502020204030204" pitchFamily="34" charset="0"/>
                        <a:cs typeface="Times New Roman" panose="02020603050405020304" pitchFamily="18"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20000"/>
                        </a:lnSpc>
                        <a:spcAft>
                          <a:spcPts val="0"/>
                        </a:spcAft>
                      </a:pPr>
                      <a:r>
                        <a:rPr lang="sv-SE" sz="900" dirty="0">
                          <a:effectLst/>
                          <a:latin typeface="Stockholm Type Bold" pitchFamily="50" charset="0"/>
                        </a:rPr>
                        <a:t>Värde</a:t>
                      </a:r>
                      <a:endParaRPr lang="sv-SE" sz="1100" dirty="0">
                        <a:solidFill>
                          <a:srgbClr val="000000"/>
                        </a:solidFill>
                        <a:effectLst/>
                        <a:latin typeface="Stockholm Type Bold" pitchFamily="50" charset="0"/>
                        <a:ea typeface="Calibri" panose="020F0502020204030204" pitchFamily="34" charset="0"/>
                        <a:cs typeface="Times New Roman" panose="02020603050405020304" pitchFamily="18"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20000"/>
                        </a:lnSpc>
                        <a:spcAft>
                          <a:spcPts val="0"/>
                        </a:spcAft>
                      </a:pPr>
                      <a:r>
                        <a:rPr lang="sv-SE" sz="900" dirty="0">
                          <a:effectLst/>
                          <a:latin typeface="Stockholm Type Bold" pitchFamily="50" charset="0"/>
                        </a:rPr>
                        <a:t>Staden</a:t>
                      </a:r>
                      <a:endParaRPr lang="sv-SE" sz="1100" dirty="0">
                        <a:solidFill>
                          <a:srgbClr val="000000"/>
                        </a:solidFill>
                        <a:effectLst/>
                        <a:latin typeface="Stockholm Type Bold" pitchFamily="50" charset="0"/>
                        <a:ea typeface="Calibri" panose="020F0502020204030204" pitchFamily="34" charset="0"/>
                        <a:cs typeface="Times New Roman" panose="02020603050405020304" pitchFamily="18"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20000"/>
                        </a:lnSpc>
                        <a:spcAft>
                          <a:spcPts val="0"/>
                        </a:spcAft>
                      </a:pPr>
                      <a:r>
                        <a:rPr lang="sv-SE" sz="900" dirty="0">
                          <a:effectLst/>
                          <a:latin typeface="Stockholm Type Bold" pitchFamily="50" charset="0"/>
                        </a:rPr>
                        <a:t>År</a:t>
                      </a:r>
                      <a:endParaRPr lang="sv-SE" sz="1100" dirty="0">
                        <a:solidFill>
                          <a:srgbClr val="000000"/>
                        </a:solidFill>
                        <a:effectLst/>
                        <a:latin typeface="Stockholm Type Bold" pitchFamily="50" charset="0"/>
                        <a:ea typeface="Calibri" panose="020F0502020204030204" pitchFamily="34" charset="0"/>
                        <a:cs typeface="Times New Roman" panose="02020603050405020304" pitchFamily="18"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lnSpc>
                          <a:spcPct val="120000"/>
                        </a:lnSpc>
                        <a:spcAft>
                          <a:spcPts val="0"/>
                        </a:spcAft>
                      </a:pPr>
                      <a:r>
                        <a:rPr lang="sv-SE" sz="900" dirty="0">
                          <a:solidFill>
                            <a:srgbClr val="000000"/>
                          </a:solidFill>
                          <a:effectLst/>
                          <a:latin typeface="Stockholm Type Bold" pitchFamily="50" charset="0"/>
                          <a:ea typeface="Calibri" panose="020F0502020204030204" pitchFamily="34" charset="0"/>
                          <a:cs typeface="Times New Roman" panose="02020603050405020304" pitchFamily="18" charset="0"/>
                        </a:rPr>
                        <a:t>Förändring </a:t>
                      </a:r>
                    </a:p>
                    <a:p>
                      <a:pPr algn="ctr">
                        <a:lnSpc>
                          <a:spcPct val="120000"/>
                        </a:lnSpc>
                        <a:spcAft>
                          <a:spcPts val="0"/>
                        </a:spcAft>
                      </a:pPr>
                      <a:r>
                        <a:rPr lang="sv-SE" sz="900" dirty="0">
                          <a:solidFill>
                            <a:srgbClr val="000000"/>
                          </a:solidFill>
                          <a:effectLst/>
                          <a:latin typeface="Stockholm Type Bold" pitchFamily="50" charset="0"/>
                          <a:ea typeface="Calibri" panose="020F0502020204030204" pitchFamily="34" charset="0"/>
                          <a:cs typeface="Times New Roman" panose="02020603050405020304" pitchFamily="18" charset="0"/>
                        </a:rPr>
                        <a:t>föregående år</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sv-SE"/>
                    </a:p>
                  </a:txBody>
                  <a:tcPr/>
                </a:tc>
                <a:tc>
                  <a:txBody>
                    <a:bodyPr/>
                    <a:lstStyle/>
                    <a:p>
                      <a:pPr algn="ctr">
                        <a:lnSpc>
                          <a:spcPct val="120000"/>
                        </a:lnSpc>
                        <a:spcAft>
                          <a:spcPts val="0"/>
                        </a:spcAft>
                      </a:pPr>
                      <a:endParaRPr lang="sv-SE" sz="900" dirty="0">
                        <a:solidFill>
                          <a:srgbClr val="000000"/>
                        </a:solidFill>
                        <a:effectLst/>
                        <a:latin typeface="Stockholm Type Bold" pitchFamily="50" charset="0"/>
                        <a:ea typeface="Calibri" panose="020F0502020204030204" pitchFamily="34" charset="0"/>
                        <a:cs typeface="Times New Roman" panose="02020603050405020304" pitchFamily="18"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ctr">
                        <a:lnSpc>
                          <a:spcPct val="120000"/>
                        </a:lnSpc>
                        <a:spcAft>
                          <a:spcPts val="0"/>
                        </a:spcAft>
                      </a:pPr>
                      <a:r>
                        <a:rPr lang="sv-SE" sz="900" dirty="0">
                          <a:solidFill>
                            <a:srgbClr val="000000"/>
                          </a:solidFill>
                          <a:effectLst/>
                          <a:latin typeface="Stockholm Type Bold" pitchFamily="50" charset="0"/>
                          <a:ea typeface="Calibri" panose="020F0502020204030204" pitchFamily="34" charset="0"/>
                          <a:cs typeface="Times New Roman" panose="02020603050405020304" pitchFamily="18" charset="0"/>
                        </a:rPr>
                        <a:t>Långsiktig </a:t>
                      </a:r>
                    </a:p>
                    <a:p>
                      <a:pPr algn="ctr">
                        <a:lnSpc>
                          <a:spcPct val="120000"/>
                        </a:lnSpc>
                        <a:spcAft>
                          <a:spcPts val="0"/>
                        </a:spcAft>
                      </a:pPr>
                      <a:r>
                        <a:rPr lang="sv-SE" sz="900" dirty="0">
                          <a:solidFill>
                            <a:srgbClr val="000000"/>
                          </a:solidFill>
                          <a:effectLst/>
                          <a:latin typeface="Stockholm Type Bold" pitchFamily="50" charset="0"/>
                          <a:ea typeface="Calibri" panose="020F0502020204030204" pitchFamily="34" charset="0"/>
                          <a:cs typeface="Times New Roman" panose="02020603050405020304" pitchFamily="18" charset="0"/>
                        </a:rPr>
                        <a:t>förändring  (sedan år)</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sv-SE"/>
                    </a:p>
                  </a:txBody>
                  <a:tcPr/>
                </a:tc>
                <a:tc hMerge="1">
                  <a:txBody>
                    <a:bodyPr/>
                    <a:lstStyle/>
                    <a:p>
                      <a:pPr algn="ctr">
                        <a:lnSpc>
                          <a:spcPct val="120000"/>
                        </a:lnSpc>
                        <a:spcAft>
                          <a:spcPts val="0"/>
                        </a:spcAft>
                      </a:pPr>
                      <a:endParaRPr lang="sv-SE" sz="900" dirty="0">
                        <a:solidFill>
                          <a:srgbClr val="000000"/>
                        </a:solidFill>
                        <a:effectLst/>
                        <a:latin typeface="Stockholm Type Bold" pitchFamily="50" charset="0"/>
                        <a:ea typeface="Calibri" panose="020F0502020204030204" pitchFamily="34" charset="0"/>
                        <a:cs typeface="Times New Roman" panose="02020603050405020304" pitchFamily="18" charset="0"/>
                      </a:endParaRPr>
                    </a:p>
                  </a:txBody>
                  <a:tcPr marL="50800" marR="50800" marT="50800" marB="5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374">
                <a:tc>
                  <a:txBody>
                    <a:bodyPr/>
                    <a:lstStyle/>
                    <a:p>
                      <a:pPr>
                        <a:lnSpc>
                          <a:spcPct val="100000"/>
                        </a:lnSpc>
                        <a:spcAft>
                          <a:spcPts val="0"/>
                        </a:spcAft>
                      </a:pPr>
                      <a:r>
                        <a:rPr lang="sv-SE" sz="850" dirty="0">
                          <a:effectLst/>
                          <a:latin typeface="Stockholm Type Regular" pitchFamily="50" charset="0"/>
                        </a:rPr>
                        <a:t>Förvärvsfrekvens</a:t>
                      </a:r>
                      <a:br>
                        <a:rPr lang="sv-SE" sz="850" dirty="0">
                          <a:effectLst/>
                          <a:latin typeface="Stockholm Type Regular" pitchFamily="50" charset="0"/>
                        </a:rPr>
                      </a:br>
                      <a:r>
                        <a:rPr lang="sv-SE" sz="700" dirty="0">
                          <a:effectLst/>
                          <a:latin typeface="Stockholm Type Regular" pitchFamily="50" charset="0"/>
                        </a:rPr>
                        <a:t>(% av </a:t>
                      </a:r>
                      <a:r>
                        <a:rPr lang="sv-SE" sz="700" dirty="0" err="1">
                          <a:effectLst/>
                          <a:latin typeface="Stockholm Type Regular" pitchFamily="50" charset="0"/>
                        </a:rPr>
                        <a:t>bef</a:t>
                      </a:r>
                      <a:r>
                        <a:rPr lang="sv-SE" sz="700" dirty="0">
                          <a:effectLst/>
                          <a:latin typeface="Stockholm Type Regular" pitchFamily="50" charset="0"/>
                        </a:rPr>
                        <a:t>. 20-64 år)</a:t>
                      </a:r>
                      <a:endPar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dirty="0">
                          <a:solidFill>
                            <a:srgbClr val="000000"/>
                          </a:solidFill>
                          <a:effectLst/>
                          <a:latin typeface="Stockholm Type Regular" pitchFamily="50" charset="0"/>
                        </a:rPr>
                        <a:t>55%</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a:solidFill>
                            <a:srgbClr val="000000"/>
                          </a:solidFill>
                          <a:effectLst/>
                          <a:latin typeface="Stockholm Type Regular" pitchFamily="50" charset="0"/>
                        </a:rPr>
                        <a:t>80%</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sv-SE" sz="850" b="0" i="0" u="none" strike="noStrike">
                          <a:solidFill>
                            <a:srgbClr val="000000"/>
                          </a:solidFill>
                          <a:effectLst/>
                          <a:latin typeface="Stockholm Type Regular" pitchFamily="50" charset="0"/>
                        </a:rPr>
                        <a:t>2018</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dirty="0">
                          <a:solidFill>
                            <a:srgbClr val="000000"/>
                          </a:solidFill>
                          <a:effectLst/>
                          <a:latin typeface="Stockholm Type Regular" pitchFamily="50" charset="0"/>
                        </a:rPr>
                        <a:t>+2,0</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dirty="0">
                          <a:solidFill>
                            <a:srgbClr val="000000"/>
                          </a:solidFill>
                          <a:effectLst/>
                          <a:latin typeface="Stockholm Type Regular"/>
                        </a:rPr>
                        <a:t>% enheter</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sv-SE" sz="850" b="0" i="0" u="none" strike="noStrike" dirty="0">
                        <a:solidFill>
                          <a:srgbClr val="000000"/>
                        </a:solidFill>
                        <a:effectLst/>
                        <a:latin typeface="Stockholm Type Regular"/>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dirty="0">
                          <a:solidFill>
                            <a:srgbClr val="000000"/>
                          </a:solidFill>
                          <a:effectLst/>
                          <a:latin typeface="Stockholm Type Regular" pitchFamily="50" charset="0"/>
                        </a:rPr>
                        <a:t>+9,9</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 </a:t>
                      </a:r>
                      <a:r>
                        <a:rPr lang="sv-SE" sz="850" dirty="0" err="1">
                          <a:solidFill>
                            <a:srgbClr val="000000"/>
                          </a:solidFill>
                          <a:effectLst/>
                          <a:latin typeface="Stockholm Type Regular" pitchFamily="50" charset="0"/>
                          <a:ea typeface="Calibri" panose="020F0502020204030204" pitchFamily="34" charset="0"/>
                          <a:cs typeface="Times New Roman" panose="02020603050405020304" pitchFamily="18" charset="0"/>
                        </a:rPr>
                        <a:t>enh</a:t>
                      </a: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 (2008)</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900" b="0" i="0" u="none" strike="noStrike">
                          <a:solidFill>
                            <a:srgbClr val="4472C4"/>
                          </a:solidFill>
                          <a:effectLst/>
                          <a:latin typeface="Wingdings" panose="05000000000000000000" pitchFamily="2" charset="2"/>
                        </a:rPr>
                        <a:t>é</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18054">
                <a:tc>
                  <a:txBody>
                    <a:bodyPr/>
                    <a:lstStyle/>
                    <a:p>
                      <a:pPr>
                        <a:lnSpc>
                          <a:spcPct val="100000"/>
                        </a:lnSpc>
                        <a:spcAft>
                          <a:spcPts val="0"/>
                        </a:spcAft>
                      </a:pPr>
                      <a:r>
                        <a:rPr lang="sv-SE" sz="850" dirty="0">
                          <a:effectLst/>
                          <a:latin typeface="Stockholm Type Regular" pitchFamily="50" charset="0"/>
                        </a:rPr>
                        <a:t>Inskrivna arbetslösa</a:t>
                      </a:r>
                      <a:br>
                        <a:rPr lang="sv-SE" sz="850" dirty="0">
                          <a:effectLst/>
                          <a:latin typeface="Stockholm Type Regular" pitchFamily="50" charset="0"/>
                        </a:rPr>
                      </a:br>
                      <a:r>
                        <a:rPr lang="sv-SE" sz="700" dirty="0">
                          <a:effectLst/>
                          <a:latin typeface="Stockholm Type Regular" pitchFamily="50" charset="0"/>
                        </a:rPr>
                        <a:t>(öppet arbetslösa + program, % av </a:t>
                      </a:r>
                      <a:r>
                        <a:rPr lang="sv-SE" sz="700" dirty="0" err="1">
                          <a:effectLst/>
                          <a:latin typeface="Stockholm Type Regular" pitchFamily="50" charset="0"/>
                        </a:rPr>
                        <a:t>bef</a:t>
                      </a:r>
                      <a:r>
                        <a:rPr lang="sv-SE" sz="700" dirty="0">
                          <a:effectLst/>
                          <a:latin typeface="Stockholm Type Regular" pitchFamily="50" charset="0"/>
                        </a:rPr>
                        <a:t>. 20-64 år)</a:t>
                      </a:r>
                      <a:endPar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endParaRP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850" b="0" i="0" u="none" strike="noStrike">
                          <a:solidFill>
                            <a:srgbClr val="000000"/>
                          </a:solidFill>
                          <a:effectLst/>
                          <a:latin typeface="Stockholm Type Regular" pitchFamily="50" charset="0"/>
                        </a:rPr>
                        <a:t>19,0%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850" b="0" i="0" u="none" strike="noStrike">
                          <a:solidFill>
                            <a:srgbClr val="000000"/>
                          </a:solidFill>
                          <a:effectLst/>
                          <a:latin typeface="Stockholm Type Regular" pitchFamily="50" charset="0"/>
                        </a:rPr>
                        <a:t>7,1%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sv-SE" sz="850" b="0" i="0" u="none" strike="noStrike">
                          <a:solidFill>
                            <a:srgbClr val="000000"/>
                          </a:solidFill>
                          <a:effectLst/>
                          <a:latin typeface="Stockholm Type Regular" pitchFamily="50" charset="0"/>
                        </a:rPr>
                        <a:t>maj-2020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850" b="0" i="0" u="none" strike="noStrike" dirty="0">
                          <a:solidFill>
                            <a:srgbClr val="000000"/>
                          </a:solidFill>
                          <a:effectLst/>
                          <a:latin typeface="Stockholm Type Regular" pitchFamily="50" charset="0"/>
                        </a:rPr>
                        <a:t>+5,0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850" b="0" i="0" u="none" strike="noStrike" dirty="0">
                          <a:solidFill>
                            <a:srgbClr val="000000"/>
                          </a:solidFill>
                          <a:effectLst/>
                          <a:latin typeface="Stockholm Type Regular"/>
                        </a:rPr>
                        <a:t>% enheter</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sv-SE" sz="850" b="0" i="0" u="none" strike="noStrike" dirty="0">
                        <a:solidFill>
                          <a:srgbClr val="000000"/>
                        </a:solidFill>
                        <a:effectLst/>
                        <a:latin typeface="Stockholm Type Regular"/>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850" b="0" i="0" u="none" strike="noStrike" dirty="0">
                          <a:solidFill>
                            <a:srgbClr val="000000"/>
                          </a:solidFill>
                          <a:effectLst/>
                          <a:latin typeface="Stockholm Type Regular" pitchFamily="50" charset="0"/>
                        </a:rPr>
                        <a:t>+5,8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 </a:t>
                      </a:r>
                      <a:r>
                        <a:rPr lang="sv-SE" sz="850" dirty="0" err="1">
                          <a:solidFill>
                            <a:srgbClr val="000000"/>
                          </a:solidFill>
                          <a:effectLst/>
                          <a:latin typeface="Stockholm Type Regular" pitchFamily="50" charset="0"/>
                          <a:ea typeface="Calibri" panose="020F0502020204030204" pitchFamily="34" charset="0"/>
                          <a:cs typeface="Times New Roman" panose="02020603050405020304" pitchFamily="18" charset="0"/>
                        </a:rPr>
                        <a:t>enh</a:t>
                      </a: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a:t>
                      </a:r>
                    </a:p>
                    <a:p>
                      <a:pPr algn="ctr">
                        <a:lnSpc>
                          <a:spcPct val="100000"/>
                        </a:lnSpc>
                        <a:spcAft>
                          <a:spcPts val="0"/>
                        </a:spcAft>
                      </a:pP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(maj-2010)</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900" b="0" i="0" u="none" strike="noStrike" dirty="0">
                          <a:solidFill>
                            <a:srgbClr val="4472C4"/>
                          </a:solidFill>
                          <a:effectLst/>
                          <a:latin typeface="Wingdings" panose="05000000000000000000" pitchFamily="2" charset="2"/>
                        </a:rPr>
                        <a:t>é</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8054">
                <a:tc>
                  <a:txBody>
                    <a:bodyPr/>
                    <a:lstStyle/>
                    <a:p>
                      <a:pPr>
                        <a:lnSpc>
                          <a:spcPct val="100000"/>
                        </a:lnSpc>
                        <a:spcAft>
                          <a:spcPts val="0"/>
                        </a:spcAft>
                      </a:pPr>
                      <a:r>
                        <a:rPr lang="sv-SE" sz="850" dirty="0">
                          <a:effectLst/>
                          <a:latin typeface="Stockholm Type Regular" pitchFamily="50" charset="0"/>
                        </a:rPr>
                        <a:t>Långtidsarbetslöshet </a:t>
                      </a:r>
                      <a:br>
                        <a:rPr lang="sv-SE" sz="850" dirty="0">
                          <a:effectLst/>
                          <a:latin typeface="Stockholm Type Regular" pitchFamily="50" charset="0"/>
                        </a:rPr>
                      </a:br>
                      <a:r>
                        <a:rPr lang="sv-SE" sz="700" dirty="0">
                          <a:effectLst/>
                          <a:latin typeface="Stockholm Type Regular" pitchFamily="50" charset="0"/>
                        </a:rPr>
                        <a:t>(% av  de inskrivna arbetslösa, 20-24 år mer än 6 mån </a:t>
                      </a:r>
                      <a:r>
                        <a:rPr lang="sv-SE" sz="700" dirty="0" err="1">
                          <a:effectLst/>
                          <a:latin typeface="Stockholm Type Regular" pitchFamily="50" charset="0"/>
                        </a:rPr>
                        <a:t>resp</a:t>
                      </a:r>
                      <a:r>
                        <a:rPr lang="sv-SE" sz="700" dirty="0">
                          <a:effectLst/>
                          <a:latin typeface="Stockholm Type Regular" pitchFamily="50" charset="0"/>
                        </a:rPr>
                        <a:t> 25-64 år mer än 12 månader)</a:t>
                      </a:r>
                      <a:endPar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endParaRP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a:solidFill>
                            <a:srgbClr val="000000"/>
                          </a:solidFill>
                          <a:effectLst/>
                          <a:latin typeface="Stockholm Type Regular" pitchFamily="50" charset="0"/>
                        </a:rPr>
                        <a:t>45%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a:solidFill>
                            <a:srgbClr val="000000"/>
                          </a:solidFill>
                          <a:effectLst/>
                          <a:latin typeface="Stockholm Type Regular" pitchFamily="50" charset="0"/>
                        </a:rPr>
                        <a:t>32%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sv-SE" sz="850" b="0" i="0" u="none" strike="noStrike">
                          <a:solidFill>
                            <a:srgbClr val="000000"/>
                          </a:solidFill>
                          <a:effectLst/>
                          <a:latin typeface="Stockholm Type Regular" pitchFamily="50" charset="0"/>
                        </a:rPr>
                        <a:t>maj-2020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a:solidFill>
                            <a:srgbClr val="000000"/>
                          </a:solidFill>
                          <a:effectLst/>
                          <a:latin typeface="Stockholm Type Regular" pitchFamily="50" charset="0"/>
                        </a:rPr>
                        <a:t>-3,1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dirty="0">
                          <a:solidFill>
                            <a:srgbClr val="000000"/>
                          </a:solidFill>
                          <a:effectLst/>
                          <a:latin typeface="Stockholm Type Regular"/>
                        </a:rPr>
                        <a:t>% enheter</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sv-SE" sz="850" b="0" i="0" u="none" strike="noStrike" dirty="0">
                        <a:solidFill>
                          <a:srgbClr val="000000"/>
                        </a:solidFill>
                        <a:effectLst/>
                        <a:latin typeface="Stockholm Type Regular"/>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dirty="0">
                          <a:solidFill>
                            <a:srgbClr val="000000"/>
                          </a:solidFill>
                          <a:effectLst/>
                          <a:latin typeface="Stockholm Type Regular" pitchFamily="50" charset="0"/>
                        </a:rPr>
                        <a:t>-</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sv-SE" sz="850" b="0" i="0" u="none" strike="noStrike" dirty="0">
                          <a:solidFill>
                            <a:srgbClr val="000000"/>
                          </a:solidFill>
                          <a:effectLst/>
                          <a:latin typeface="Stockholm Type Regular" pitchFamily="50" charset="0"/>
                        </a:rPr>
                        <a:t>-</a:t>
                      </a:r>
                      <a:endPar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900" b="0" i="0" u="none" strike="noStrike">
                          <a:solidFill>
                            <a:srgbClr val="4472C4"/>
                          </a:solidFill>
                          <a:effectLst/>
                          <a:latin typeface="Wingdings" panose="05000000000000000000" pitchFamily="2" charset="2"/>
                        </a:rPr>
                        <a:t>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15374">
                <a:tc>
                  <a:txBody>
                    <a:bodyPr/>
                    <a:lstStyle/>
                    <a:p>
                      <a:pPr>
                        <a:lnSpc>
                          <a:spcPct val="100000"/>
                        </a:lnSpc>
                        <a:spcAft>
                          <a:spcPts val="0"/>
                        </a:spcAft>
                      </a:pPr>
                      <a:r>
                        <a:rPr lang="sv-SE" sz="850" dirty="0">
                          <a:effectLst/>
                          <a:latin typeface="Stockholm Type Regular" pitchFamily="50" charset="0"/>
                        </a:rPr>
                        <a:t>Nettopendling </a:t>
                      </a:r>
                      <a:br>
                        <a:rPr lang="sv-SE" sz="850" dirty="0">
                          <a:effectLst/>
                          <a:latin typeface="Stockholm Type Regular" pitchFamily="50" charset="0"/>
                        </a:rPr>
                      </a:br>
                      <a:r>
                        <a:rPr lang="sv-SE" sz="700" dirty="0">
                          <a:effectLst/>
                          <a:latin typeface="Stockholm Type Regular" pitchFamily="50" charset="0"/>
                        </a:rPr>
                        <a:t>(antal)</a:t>
                      </a:r>
                      <a:endPar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850" b="0" i="0" u="none" strike="noStrike">
                          <a:solidFill>
                            <a:srgbClr val="000000"/>
                          </a:solidFill>
                          <a:effectLst/>
                          <a:latin typeface="Stockholm Type Regular" pitchFamily="50" charset="0"/>
                        </a:rPr>
                        <a:t>-3 502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850" b="0" i="0" u="none" strike="noStrike">
                          <a:solidFill>
                            <a:srgbClr val="000000"/>
                          </a:solidFill>
                          <a:effectLst/>
                          <a:latin typeface="Stockholm Type Regular" pitchFamily="50" charset="0"/>
                        </a:rPr>
                        <a:t>181 585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sv-SE" sz="850" b="0" i="0" u="none" strike="noStrike">
                          <a:solidFill>
                            <a:srgbClr val="000000"/>
                          </a:solidFill>
                          <a:effectLst/>
                          <a:latin typeface="Stockholm Type Regular" pitchFamily="50"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850" b="0" i="0" u="none" strike="noStrike">
                          <a:solidFill>
                            <a:srgbClr val="000000"/>
                          </a:solidFill>
                          <a:effectLst/>
                          <a:latin typeface="Stockholm Type Regular" pitchFamily="50" charset="0"/>
                        </a:rPr>
                        <a:t>-264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sv-SE" sz="850" b="0" i="0" u="none" strike="noStrike" dirty="0">
                        <a:solidFill>
                          <a:srgbClr val="000000"/>
                        </a:solidFill>
                        <a:effectLst/>
                        <a:latin typeface="Stockholm Type Regula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sv-SE" sz="850" b="0" i="0" u="none" strike="noStrike" dirty="0">
                        <a:solidFill>
                          <a:srgbClr val="000000"/>
                        </a:solidFill>
                        <a:effectLst/>
                        <a:latin typeface="Stockholm Type Regula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850" b="0" i="0" u="none" strike="noStrike">
                          <a:solidFill>
                            <a:srgbClr val="000000"/>
                          </a:solidFill>
                          <a:effectLst/>
                          <a:latin typeface="Stockholm Type Regular" pitchFamily="50" charset="0"/>
                        </a:rPr>
                        <a:t>-1 233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(2008)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900" b="0" i="0" u="none" strike="noStrike">
                          <a:solidFill>
                            <a:srgbClr val="4472C4"/>
                          </a:solidFill>
                          <a:effectLst/>
                          <a:latin typeface="Wingdings" panose="05000000000000000000" pitchFamily="2" charset="2"/>
                        </a:rPr>
                        <a:t>ê</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9030">
                <a:tc>
                  <a:txBody>
                    <a:bodyPr/>
                    <a:lstStyle/>
                    <a:p>
                      <a:pPr>
                        <a:lnSpc>
                          <a:spcPct val="100000"/>
                        </a:lnSpc>
                        <a:spcAft>
                          <a:spcPts val="0"/>
                        </a:spcAft>
                      </a:pPr>
                      <a:r>
                        <a:rPr lang="sv-SE" sz="850" dirty="0" err="1">
                          <a:effectLst/>
                          <a:latin typeface="Stockholm Type Regular" pitchFamily="50" charset="0"/>
                        </a:rPr>
                        <a:t>Inompendling</a:t>
                      </a:r>
                      <a:r>
                        <a:rPr lang="sv-SE" sz="850" dirty="0">
                          <a:effectLst/>
                          <a:latin typeface="Stockholm Type Regular" pitchFamily="50" charset="0"/>
                        </a:rPr>
                        <a:t> (inom stadsdelsområdet)</a:t>
                      </a:r>
                      <a:br>
                        <a:rPr lang="sv-SE" sz="850" dirty="0">
                          <a:effectLst/>
                          <a:latin typeface="Stockholm Type Regular" pitchFamily="50" charset="0"/>
                        </a:rPr>
                      </a:br>
                      <a:r>
                        <a:rPr lang="sv-SE" sz="700" dirty="0">
                          <a:effectLst/>
                          <a:latin typeface="Stockholm Type Regular" pitchFamily="50" charset="0"/>
                        </a:rPr>
                        <a:t>(% av förvärvsarbetande)</a:t>
                      </a:r>
                      <a:endParaRPr lang="sv-SE" sz="700" dirty="0">
                        <a:solidFill>
                          <a:srgbClr val="000000"/>
                        </a:solidFill>
                        <a:effectLst/>
                        <a:latin typeface="Stockholm Type Regular" pitchFamily="50" charset="0"/>
                        <a:ea typeface="Calibri" panose="020F0502020204030204" pitchFamily="34" charset="0"/>
                        <a:cs typeface="Times New Roman" panose="02020603050405020304" pitchFamily="18"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a:solidFill>
                            <a:srgbClr val="000000"/>
                          </a:solidFill>
                          <a:effectLst/>
                          <a:latin typeface="Stockholm Type Regular" pitchFamily="50" charset="0"/>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a:solidFill>
                            <a:srgbClr val="000000"/>
                          </a:solidFill>
                          <a:effectLst/>
                          <a:latin typeface="Stockholm Type Regular" pitchFamily="50"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sv-SE" sz="850" b="0" i="0" u="none" strike="noStrike">
                          <a:solidFill>
                            <a:srgbClr val="000000"/>
                          </a:solidFill>
                          <a:effectLst/>
                          <a:latin typeface="Stockholm Type Regular" pitchFamily="50"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a:solidFill>
                            <a:srgbClr val="000000"/>
                          </a:solidFill>
                          <a:effectLst/>
                          <a:latin typeface="Stockholm Type Regular" pitchFamily="50"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dirty="0">
                          <a:solidFill>
                            <a:srgbClr val="000000"/>
                          </a:solidFill>
                          <a:effectLst/>
                          <a:latin typeface="Stockholm Type Regular"/>
                        </a:rPr>
                        <a:t>% enheter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sv-SE" sz="850" b="0" i="0" u="none" strike="noStrike" dirty="0">
                        <a:solidFill>
                          <a:srgbClr val="000000"/>
                        </a:solidFill>
                        <a:effectLst/>
                        <a:latin typeface="Stockholm Type Regula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a:solidFill>
                            <a:srgbClr val="000000"/>
                          </a:solidFill>
                          <a:effectLst/>
                          <a:latin typeface="Stockholm Type Regular" pitchFamily="50" charset="0"/>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 </a:t>
                      </a:r>
                      <a:r>
                        <a:rPr lang="sv-SE" sz="850" dirty="0" err="1">
                          <a:solidFill>
                            <a:srgbClr val="000000"/>
                          </a:solidFill>
                          <a:effectLst/>
                          <a:latin typeface="Stockholm Type Regular" pitchFamily="50" charset="0"/>
                          <a:ea typeface="Calibri" panose="020F0502020204030204" pitchFamily="34" charset="0"/>
                          <a:cs typeface="Times New Roman" panose="02020603050405020304" pitchFamily="18" charset="0"/>
                        </a:rPr>
                        <a:t>enh</a:t>
                      </a: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 (2008)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900" b="0" i="0" u="none" strike="noStrike">
                          <a:solidFill>
                            <a:srgbClr val="4472C4"/>
                          </a:solidFill>
                          <a:effectLst/>
                          <a:latin typeface="Wingdings" panose="05000000000000000000" pitchFamily="2" charset="2"/>
                        </a:rPr>
                        <a:t>ê</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15374">
                <a:tc>
                  <a:txBody>
                    <a:bodyPr/>
                    <a:lstStyle/>
                    <a:p>
                      <a:pPr>
                        <a:lnSpc>
                          <a:spcPct val="100000"/>
                        </a:lnSpc>
                        <a:spcAft>
                          <a:spcPts val="0"/>
                        </a:spcAft>
                      </a:pPr>
                      <a:r>
                        <a:rPr lang="sv-SE" sz="850" dirty="0">
                          <a:effectLst/>
                          <a:latin typeface="Stockholm Type Regular" pitchFamily="50" charset="0"/>
                        </a:rPr>
                        <a:t>Anställda/arbetsställe</a:t>
                      </a:r>
                      <a:br>
                        <a:rPr lang="sv-SE" sz="850" dirty="0">
                          <a:effectLst/>
                          <a:latin typeface="Stockholm Type Regular" pitchFamily="50" charset="0"/>
                        </a:rPr>
                      </a:br>
                      <a:r>
                        <a:rPr lang="sv-SE" sz="700" dirty="0">
                          <a:effectLst/>
                          <a:latin typeface="Stockholm Type Regular" pitchFamily="50" charset="0"/>
                        </a:rPr>
                        <a:t>(antal)</a:t>
                      </a:r>
                      <a:endPar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850" b="0" i="0" u="none" strike="noStrike">
                          <a:solidFill>
                            <a:srgbClr val="000000"/>
                          </a:solidFill>
                          <a:effectLst/>
                          <a:latin typeface="Stockholm Type Regular" pitchFamily="50" charset="0"/>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850" b="0" i="0" u="none" strike="noStrike">
                          <a:solidFill>
                            <a:srgbClr val="000000"/>
                          </a:solidFill>
                          <a:effectLst/>
                          <a:latin typeface="Stockholm Type Regular" pitchFamily="50"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sv-SE" sz="850" b="0" i="0" u="none" strike="noStrike" dirty="0">
                          <a:solidFill>
                            <a:srgbClr val="000000"/>
                          </a:solidFill>
                          <a:effectLst/>
                          <a:latin typeface="Stockholm Type Regular" pitchFamily="50" charset="0"/>
                        </a:rPr>
                        <a:t>2020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850" b="0" i="0" u="none" strike="noStrike" dirty="0">
                          <a:solidFill>
                            <a:srgbClr val="000000"/>
                          </a:solidFill>
                          <a:effectLst/>
                          <a:latin typeface="Stockholm Type Regular" pitchFamily="50" charset="0"/>
                        </a:rPr>
                        <a:t>+0,5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sv-SE" sz="850" b="0" i="0" u="none" strike="noStrike" dirty="0">
                        <a:solidFill>
                          <a:srgbClr val="000000"/>
                        </a:solidFill>
                        <a:effectLst/>
                        <a:latin typeface="Stockholm Type Regula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sv-SE" sz="850" b="0" i="0" u="none" strike="noStrike" dirty="0">
                        <a:solidFill>
                          <a:srgbClr val="000000"/>
                        </a:solidFill>
                        <a:effectLst/>
                        <a:latin typeface="Stockholm Type Regula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850" b="0" i="0" u="none" strike="noStrike">
                          <a:solidFill>
                            <a:srgbClr val="000000"/>
                          </a:solidFill>
                          <a:effectLst/>
                          <a:latin typeface="Stockholm Type Regular" pitchFamily="50" charset="0"/>
                        </a:rPr>
                        <a:t>-0,8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 </a:t>
                      </a:r>
                      <a:r>
                        <a:rPr lang="sv-SE" sz="850" dirty="0" err="1">
                          <a:solidFill>
                            <a:srgbClr val="000000"/>
                          </a:solidFill>
                          <a:effectLst/>
                          <a:latin typeface="Stockholm Type Regular" pitchFamily="50" charset="0"/>
                          <a:ea typeface="Calibri" panose="020F0502020204030204" pitchFamily="34" charset="0"/>
                          <a:cs typeface="Times New Roman" panose="02020603050405020304" pitchFamily="18" charset="0"/>
                        </a:rPr>
                        <a:t>enh</a:t>
                      </a: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 (2013)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900" b="0" i="0" u="none" strike="noStrike">
                          <a:solidFill>
                            <a:srgbClr val="4472C4"/>
                          </a:solidFill>
                          <a:effectLst/>
                          <a:latin typeface="Wingdings" panose="05000000000000000000" pitchFamily="2" charset="2"/>
                        </a:rPr>
                        <a:t>ê</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5374">
                <a:tc>
                  <a:txBody>
                    <a:bodyPr/>
                    <a:lstStyle/>
                    <a:p>
                      <a:pPr>
                        <a:lnSpc>
                          <a:spcPct val="100000"/>
                        </a:lnSpc>
                        <a:spcAft>
                          <a:spcPts val="0"/>
                        </a:spcAft>
                      </a:pPr>
                      <a:r>
                        <a:rPr lang="sv-SE" sz="850" dirty="0">
                          <a:effectLst/>
                          <a:latin typeface="Stockholm Type Regular" pitchFamily="50" charset="0"/>
                        </a:rPr>
                        <a:t>Branschbredd</a:t>
                      </a:r>
                      <a:br>
                        <a:rPr lang="sv-SE" sz="850" dirty="0">
                          <a:effectLst/>
                          <a:latin typeface="Stockholm Type Regular" pitchFamily="50" charset="0"/>
                        </a:rPr>
                      </a:br>
                      <a:r>
                        <a:rPr lang="sv-SE" sz="700" dirty="0">
                          <a:effectLst/>
                          <a:latin typeface="Stockholm Type Regular" pitchFamily="50" charset="0"/>
                        </a:rPr>
                        <a:t>(% av samtliga branscher)</a:t>
                      </a:r>
                      <a:endPar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a:solidFill>
                            <a:srgbClr val="000000"/>
                          </a:solidFill>
                          <a:effectLst/>
                          <a:latin typeface="Stockholm Type Regular" pitchFamily="50" charset="0"/>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a:solidFill>
                            <a:srgbClr val="000000"/>
                          </a:solidFill>
                          <a:effectLst/>
                          <a:latin typeface="Stockholm Type Regular" pitchFamily="50"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sv-SE" sz="850" b="0" i="0" u="none" strike="noStrike">
                          <a:solidFill>
                            <a:srgbClr val="000000"/>
                          </a:solidFill>
                          <a:effectLst/>
                          <a:latin typeface="Stockholm Type Regular" pitchFamily="50" charset="0"/>
                        </a:rPr>
                        <a:t>2020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a:solidFill>
                            <a:srgbClr val="000000"/>
                          </a:solidFill>
                          <a:effectLst/>
                          <a:latin typeface="Stockholm Type Regular" pitchFamily="50" charset="0"/>
                        </a:rPr>
                        <a:t>-0,6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lang="sv-SE" sz="850" b="0" i="0" u="none" strike="noStrike" dirty="0">
                          <a:solidFill>
                            <a:srgbClr val="000000"/>
                          </a:solidFill>
                          <a:effectLst/>
                          <a:latin typeface="Stockholm Type Regular"/>
                        </a:rPr>
                        <a:t>% enheter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endParaRPr lang="sv-SE" sz="850" b="0" i="0" u="none" strike="noStrike" dirty="0">
                        <a:solidFill>
                          <a:srgbClr val="000000"/>
                        </a:solidFill>
                        <a:effectLst/>
                        <a:latin typeface="Stockholm Type Regula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dirty="0">
                          <a:solidFill>
                            <a:srgbClr val="000000"/>
                          </a:solidFill>
                          <a:effectLst/>
                          <a:latin typeface="Stockholm Type Regular" pitchFamily="50"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 </a:t>
                      </a:r>
                      <a:r>
                        <a:rPr lang="sv-SE" sz="850" dirty="0" err="1">
                          <a:solidFill>
                            <a:srgbClr val="000000"/>
                          </a:solidFill>
                          <a:effectLst/>
                          <a:latin typeface="Stockholm Type Regular" pitchFamily="50" charset="0"/>
                          <a:ea typeface="Calibri" panose="020F0502020204030204" pitchFamily="34" charset="0"/>
                          <a:cs typeface="Times New Roman" panose="02020603050405020304" pitchFamily="18" charset="0"/>
                        </a:rPr>
                        <a:t>enh</a:t>
                      </a: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 (2013)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900" b="0" i="0" u="none" strike="noStrike">
                          <a:solidFill>
                            <a:srgbClr val="4472C4"/>
                          </a:solidFill>
                          <a:effectLst/>
                          <a:latin typeface="Wingdings" panose="05000000000000000000" pitchFamily="2" charset="2"/>
                        </a:rPr>
                        <a:t>é</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15374">
                <a:tc>
                  <a:txBody>
                    <a:bodyPr/>
                    <a:lstStyle/>
                    <a:p>
                      <a:pPr>
                        <a:lnSpc>
                          <a:spcPct val="100000"/>
                        </a:lnSpc>
                        <a:spcAft>
                          <a:spcPts val="0"/>
                        </a:spcAft>
                      </a:pPr>
                      <a:r>
                        <a:rPr lang="sv-SE" sz="850" dirty="0">
                          <a:effectLst/>
                          <a:latin typeface="Stockholm Type Regular" pitchFamily="50" charset="0"/>
                        </a:rPr>
                        <a:t>Arbetsplatskvot</a:t>
                      </a:r>
                      <a:br>
                        <a:rPr lang="sv-SE" sz="850" dirty="0">
                          <a:effectLst/>
                          <a:latin typeface="Stockholm Type Regular" pitchFamily="50" charset="0"/>
                        </a:rPr>
                      </a:br>
                      <a:r>
                        <a:rPr lang="sv-SE" sz="700" dirty="0">
                          <a:effectLst/>
                          <a:latin typeface="Stockholm Type Regular" pitchFamily="50" charset="0"/>
                        </a:rPr>
                        <a:t>(kvot: arbetstillfällen/bosatta)</a:t>
                      </a:r>
                      <a:endPar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850" b="0" i="0" u="none" strike="noStrike">
                          <a:solidFill>
                            <a:srgbClr val="000000"/>
                          </a:solidFill>
                          <a:effectLst/>
                          <a:latin typeface="Stockholm Type Regular" pitchFamily="50" charset="0"/>
                        </a:rPr>
                        <a:t>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850" b="0" i="0" u="none" strike="noStrike">
                          <a:solidFill>
                            <a:srgbClr val="000000"/>
                          </a:solidFill>
                          <a:effectLst/>
                          <a:latin typeface="Stockholm Type Regular" pitchFamily="50" charset="0"/>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sv-SE" sz="850" b="0" i="0" u="none" strike="noStrike">
                          <a:solidFill>
                            <a:srgbClr val="000000"/>
                          </a:solidFill>
                          <a:effectLst/>
                          <a:latin typeface="Stockholm Type Regular" pitchFamily="50" charset="0"/>
                        </a:rPr>
                        <a:t>2020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850" b="0" i="0" u="none" strike="noStrike">
                          <a:solidFill>
                            <a:srgbClr val="000000"/>
                          </a:solidFill>
                          <a:effectLst/>
                          <a:latin typeface="Stockholm Type Regular" pitchFamily="50" charset="0"/>
                        </a:rPr>
                        <a:t>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sv-SE" sz="850" b="0" i="0" u="none" strike="noStrike" dirty="0">
                        <a:solidFill>
                          <a:srgbClr val="000000"/>
                        </a:solidFill>
                        <a:effectLst/>
                        <a:latin typeface="Stockholm Type Regula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sv-SE" sz="850" b="0" i="0" u="none" strike="noStrike" dirty="0">
                        <a:solidFill>
                          <a:srgbClr val="000000"/>
                        </a:solidFill>
                        <a:effectLst/>
                        <a:latin typeface="Stockholm Type Regula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850" b="0" i="0" u="none" strike="noStrike" dirty="0">
                          <a:solidFill>
                            <a:srgbClr val="000000"/>
                          </a:solidFill>
                          <a:effectLst/>
                          <a:latin typeface="Stockholm Type Regular" pitchFamily="50" charset="0"/>
                        </a:rPr>
                        <a:t>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(2008)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900" b="0" i="0" u="none" strike="noStrike">
                          <a:solidFill>
                            <a:srgbClr val="4472C4"/>
                          </a:solidFill>
                          <a:effectLst/>
                          <a:latin typeface="Wingdings" panose="05000000000000000000" pitchFamily="2" charset="2"/>
                        </a:rPr>
                        <a:t>é</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6395">
                <a:tc>
                  <a:txBody>
                    <a:bodyPr/>
                    <a:lstStyle/>
                    <a:p>
                      <a:pPr>
                        <a:lnSpc>
                          <a:spcPct val="100000"/>
                        </a:lnSpc>
                        <a:spcAft>
                          <a:spcPts val="0"/>
                        </a:spcAft>
                      </a:pPr>
                      <a:r>
                        <a:rPr lang="sv-SE" sz="850" dirty="0">
                          <a:effectLst/>
                          <a:latin typeface="Stockholm Type Regular" pitchFamily="50" charset="0"/>
                        </a:rPr>
                        <a:t>Högutbildade i högkvalificerade yrken</a:t>
                      </a:r>
                      <a:br>
                        <a:rPr lang="sv-SE" sz="850" dirty="0">
                          <a:effectLst/>
                          <a:latin typeface="Stockholm Type Regular" pitchFamily="50" charset="0"/>
                        </a:rPr>
                      </a:br>
                      <a:r>
                        <a:rPr lang="sv-SE" sz="600" dirty="0">
                          <a:effectLst/>
                          <a:latin typeface="Stockholm Type Regular" pitchFamily="50" charset="0"/>
                        </a:rPr>
                        <a:t>(% av minst 3årig </a:t>
                      </a:r>
                      <a:r>
                        <a:rPr lang="sv-SE" sz="600" dirty="0" err="1">
                          <a:effectLst/>
                          <a:latin typeface="Stockholm Type Regular" pitchFamily="50" charset="0"/>
                        </a:rPr>
                        <a:t>eftergymn.utbildade</a:t>
                      </a:r>
                      <a:r>
                        <a:rPr lang="sv-SE" sz="600" dirty="0">
                          <a:effectLst/>
                          <a:latin typeface="Stockholm Type Regular" pitchFamily="50" charset="0"/>
                        </a:rPr>
                        <a:t> 25-64 år)</a:t>
                      </a:r>
                      <a:endPar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a:solidFill>
                            <a:srgbClr val="000000"/>
                          </a:solidFill>
                          <a:effectLst/>
                          <a:latin typeface="Stockholm Type Regular" pitchFamily="50" charset="0"/>
                        </a:rPr>
                        <a:t>29%</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a:solidFill>
                            <a:srgbClr val="000000"/>
                          </a:solidFill>
                          <a:effectLst/>
                          <a:latin typeface="Stockholm Type Regular" pitchFamily="50" charset="0"/>
                        </a:rPr>
                        <a:t>76%</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sv-SE" sz="850" b="0" i="0" u="none" strike="noStrike">
                          <a:solidFill>
                            <a:srgbClr val="000000"/>
                          </a:solidFill>
                          <a:effectLst/>
                          <a:latin typeface="Stockholm Type Regular" pitchFamily="50" charset="0"/>
                        </a:rPr>
                        <a:t>2018</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dirty="0">
                          <a:solidFill>
                            <a:srgbClr val="000000"/>
                          </a:solidFill>
                          <a:effectLst/>
                          <a:latin typeface="Stockholm Type Regular" pitchFamily="50" charset="0"/>
                        </a:rPr>
                        <a:t>-1,1</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lang="sv-SE" sz="850" b="0" i="0" u="none" strike="noStrike" dirty="0">
                          <a:solidFill>
                            <a:srgbClr val="000000"/>
                          </a:solidFill>
                          <a:effectLst/>
                          <a:latin typeface="Stockholm Type Regular"/>
                        </a:rPr>
                        <a:t>% enheter</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endParaRPr lang="sv-SE" sz="850" b="0" i="0" u="none" strike="noStrike" dirty="0">
                        <a:solidFill>
                          <a:srgbClr val="000000"/>
                        </a:solidFill>
                        <a:effectLst/>
                        <a:latin typeface="Stockholm Type Regular"/>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850" b="0" i="0" u="none" strike="noStrike" dirty="0">
                          <a:solidFill>
                            <a:srgbClr val="000000"/>
                          </a:solidFill>
                          <a:effectLst/>
                          <a:latin typeface="Stockholm Type Regular" pitchFamily="50" charset="0"/>
                        </a:rPr>
                        <a:t>+4,4</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 </a:t>
                      </a:r>
                      <a:r>
                        <a:rPr lang="sv-SE" sz="850" dirty="0" err="1">
                          <a:solidFill>
                            <a:srgbClr val="000000"/>
                          </a:solidFill>
                          <a:effectLst/>
                          <a:latin typeface="Stockholm Type Regular" pitchFamily="50" charset="0"/>
                          <a:ea typeface="Calibri" panose="020F0502020204030204" pitchFamily="34" charset="0"/>
                          <a:cs typeface="Times New Roman" panose="02020603050405020304" pitchFamily="18" charset="0"/>
                        </a:rPr>
                        <a:t>enh</a:t>
                      </a:r>
                      <a:r>
                        <a:rPr lang="sv-SE" sz="850" dirty="0">
                          <a:solidFill>
                            <a:srgbClr val="000000"/>
                          </a:solidFill>
                          <a:effectLst/>
                          <a:latin typeface="Stockholm Type Regular" pitchFamily="50" charset="0"/>
                          <a:ea typeface="Calibri" panose="020F0502020204030204" pitchFamily="34" charset="0"/>
                          <a:cs typeface="Times New Roman" panose="02020603050405020304" pitchFamily="18" charset="0"/>
                        </a:rPr>
                        <a:t>. (2015)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900" b="0" i="0" u="none" strike="noStrike" dirty="0">
                          <a:solidFill>
                            <a:srgbClr val="4472C4"/>
                          </a:solidFill>
                          <a:effectLst/>
                          <a:latin typeface="Wingdings" panose="05000000000000000000" pitchFamily="2" charset="2"/>
                        </a:rPr>
                        <a:t>é</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5935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Initiala effekter av </a:t>
            </a:r>
            <a:r>
              <a:rPr lang="sv-SE" dirty="0" err="1"/>
              <a:t>coronapandemin</a:t>
            </a:r>
            <a:endParaRPr lang="sv-SE" dirty="0"/>
          </a:p>
        </p:txBody>
      </p:sp>
      <p:sp>
        <p:nvSpPr>
          <p:cNvPr id="3" name="Platshållare för innehåll 2"/>
          <p:cNvSpPr>
            <a:spLocks noGrp="1"/>
          </p:cNvSpPr>
          <p:nvPr>
            <p:ph idx="1"/>
          </p:nvPr>
        </p:nvSpPr>
        <p:spPr/>
        <p:txBody>
          <a:bodyPr/>
          <a:lstStyle/>
          <a:p>
            <a:endParaRPr lang="sv-SE"/>
          </a:p>
        </p:txBody>
      </p:sp>
      <p:sp>
        <p:nvSpPr>
          <p:cNvPr id="4" name="Platshållare för text 3"/>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4120698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467544" y="489945"/>
            <a:ext cx="5221251" cy="368691"/>
          </a:xfrm>
          <a:prstGeom prst="rect">
            <a:avLst/>
          </a:prstGeom>
          <a:noFill/>
        </p:spPr>
        <p:txBody>
          <a:bodyPr wrap="square" rtlCol="0">
            <a:spAutoFit/>
          </a:bodyPr>
          <a:lstStyle/>
          <a:p>
            <a:pPr defTabSz="586496"/>
            <a:r>
              <a:rPr lang="sv-SE" sz="1796" dirty="0">
                <a:solidFill>
                  <a:prstClr val="black"/>
                </a:solidFill>
                <a:latin typeface="Stockholm Type Bold" pitchFamily="50" charset="0"/>
              </a:rPr>
              <a:t>Branschstruktur</a:t>
            </a:r>
          </a:p>
        </p:txBody>
      </p:sp>
      <p:sp>
        <p:nvSpPr>
          <p:cNvPr id="5" name="Rektangel 4"/>
          <p:cNvSpPr/>
          <p:nvPr/>
        </p:nvSpPr>
        <p:spPr>
          <a:xfrm>
            <a:off x="467544" y="1105514"/>
            <a:ext cx="3770733" cy="2375009"/>
          </a:xfrm>
          <a:prstGeom prst="rect">
            <a:avLst/>
          </a:prstGeom>
        </p:spPr>
        <p:txBody>
          <a:bodyPr wrap="square">
            <a:spAutoFit/>
          </a:bodyPr>
          <a:lstStyle/>
          <a:p>
            <a:pPr defTabSz="586496">
              <a:spcAft>
                <a:spcPts val="513"/>
              </a:spcAft>
            </a:pPr>
            <a:r>
              <a:rPr lang="sv-SE" sz="1400" baseline="30000">
                <a:solidFill>
                  <a:srgbClr val="000000"/>
                </a:solidFill>
                <a:latin typeface="Stockholm Type Regular" pitchFamily="50" charset="0"/>
              </a:rPr>
              <a:t>Genom att analysera kombinationen av näringar med hög specialisering och tillväxt kan strategiskt viktiga tillväxtnäringar identifieras för stadsdelsområdena. Analysen beskriver näringsidkare med arbetsställen i området</a:t>
            </a:r>
            <a:r>
              <a:rPr lang="sv-SE" sz="1400" baseline="30000" dirty="0">
                <a:solidFill>
                  <a:srgbClr val="000000"/>
                </a:solidFill>
                <a:latin typeface="Stockholm Type Regular" pitchFamily="50" charset="0"/>
              </a:rPr>
              <a:t>.</a:t>
            </a:r>
          </a:p>
          <a:p>
            <a:pPr defTabSz="586496">
              <a:spcAft>
                <a:spcPts val="513"/>
              </a:spcAft>
            </a:pPr>
            <a:r>
              <a:rPr lang="sv-SE" sz="1400" baseline="30000">
                <a:solidFill>
                  <a:srgbClr val="000000"/>
                </a:solidFill>
                <a:latin typeface="Stockholm Type Regular" pitchFamily="50" charset="0"/>
              </a:rPr>
              <a:t>En specialiseringskvot större än 1 innebär att stadsdelsområdet har en högre andel av sina anställda inom en specifik bransch än staden som helhet. En kvot mindre än 1 innebär en lägre andel än staden som helhet. Tillväxtkvoten baseras på den branschvisa procentuella tillväxten i antal anställda år 2013–2019 i jämförelse med hela stadens tillväxt för motsvarande branscher</a:t>
            </a:r>
            <a:r>
              <a:rPr lang="sv-SE" sz="1400" baseline="30000" dirty="0">
                <a:solidFill>
                  <a:srgbClr val="000000"/>
                </a:solidFill>
                <a:latin typeface="Stockholm Type Regular" pitchFamily="50" charset="0"/>
              </a:rPr>
              <a:t>.</a:t>
            </a:r>
          </a:p>
          <a:p>
            <a:pPr defTabSz="586496">
              <a:spcAft>
                <a:spcPts val="513"/>
              </a:spcAft>
            </a:pPr>
            <a:r>
              <a:rPr lang="sv-SE" sz="1400" baseline="30000">
                <a:solidFill>
                  <a:srgbClr val="000000"/>
                </a:solidFill>
                <a:latin typeface="Stockholm Type Regular" pitchFamily="50" charset="0"/>
              </a:rPr>
              <a:t>Rinkeby har en profilnäring med högre tillväxt än staden (se blåa rutan). Det är inom branschen Transport och magasinering. Rinkeby har ett flertal näringar med högre procentuell tillväxt än staden som helhet men som inte räknas som profilnäringar, vilka visas i det övre vänstra fältet (näringar med potential att växa</a:t>
            </a:r>
            <a:r>
              <a:rPr lang="sv-SE" sz="1400" baseline="30000" dirty="0">
                <a:solidFill>
                  <a:srgbClr val="000000"/>
                </a:solidFill>
                <a:latin typeface="Stockholm Type Regular" pitchFamily="50" charset="0"/>
              </a:rPr>
              <a:t>).</a:t>
            </a:r>
          </a:p>
        </p:txBody>
      </p:sp>
      <p:sp>
        <p:nvSpPr>
          <p:cNvPr id="13" name="Rektangel 12">
            <a:extLst>
              <a:ext uri="{FF2B5EF4-FFF2-40B4-BE49-F238E27FC236}">
                <a16:creationId xmlns:a16="http://schemas.microsoft.com/office/drawing/2014/main" id="{AFCBC425-666B-460E-BA2D-A8BB56F12189}"/>
              </a:ext>
            </a:extLst>
          </p:cNvPr>
          <p:cNvSpPr/>
          <p:nvPr/>
        </p:nvSpPr>
        <p:spPr>
          <a:xfrm>
            <a:off x="485488" y="3744516"/>
            <a:ext cx="3448997" cy="408060"/>
          </a:xfrm>
          <a:prstGeom prst="rect">
            <a:avLst/>
          </a:prstGeom>
        </p:spPr>
        <p:txBody>
          <a:bodyPr wrap="square">
            <a:spAutoFit/>
          </a:bodyPr>
          <a:lstStyle/>
          <a:p>
            <a:pPr defTabSz="586496"/>
            <a:r>
              <a:rPr lang="sv-SE" sz="1539" b="1" baseline="30000">
                <a:solidFill>
                  <a:srgbClr val="000000"/>
                </a:solidFill>
                <a:latin typeface="Stockholm Type Bold" pitchFamily="50" charset="0"/>
              </a:rPr>
              <a:t>Branschtillväxt för bosatta </a:t>
            </a:r>
            <a:br>
              <a:rPr lang="sv-SE" sz="1539" b="1" baseline="30000">
                <a:solidFill>
                  <a:srgbClr val="000000"/>
                </a:solidFill>
                <a:latin typeface="Stockholm Type Bold" pitchFamily="50" charset="0"/>
              </a:rPr>
            </a:br>
            <a:r>
              <a:rPr lang="sv-SE" sz="1539" b="1" baseline="30000">
                <a:solidFill>
                  <a:srgbClr val="000000"/>
                </a:solidFill>
                <a:latin typeface="Stockholm Type Bold" pitchFamily="50" charset="0"/>
              </a:rPr>
              <a:t>i Rinkeby</a:t>
            </a:r>
            <a:endParaRPr lang="sv-SE" sz="1539" b="1" baseline="30000" dirty="0">
              <a:solidFill>
                <a:srgbClr val="000000"/>
              </a:solidFill>
              <a:latin typeface="Stockholm Type Bold" pitchFamily="50" charset="0"/>
            </a:endParaRPr>
          </a:p>
        </p:txBody>
      </p:sp>
      <p:sp>
        <p:nvSpPr>
          <p:cNvPr id="8" name="Rektangel 7">
            <a:extLst>
              <a:ext uri="{FF2B5EF4-FFF2-40B4-BE49-F238E27FC236}">
                <a16:creationId xmlns:a16="http://schemas.microsoft.com/office/drawing/2014/main" id="{ADA55ED9-76AA-407A-BFE5-3FF52725B0C7}"/>
              </a:ext>
            </a:extLst>
          </p:cNvPr>
          <p:cNvSpPr/>
          <p:nvPr/>
        </p:nvSpPr>
        <p:spPr>
          <a:xfrm>
            <a:off x="467544" y="4128824"/>
            <a:ext cx="3838791" cy="2451953"/>
          </a:xfrm>
          <a:prstGeom prst="rect">
            <a:avLst/>
          </a:prstGeom>
        </p:spPr>
        <p:txBody>
          <a:bodyPr wrap="square">
            <a:spAutoFit/>
          </a:bodyPr>
          <a:lstStyle/>
          <a:p>
            <a:pPr defTabSz="586496">
              <a:spcAft>
                <a:spcPts val="417"/>
              </a:spcAft>
            </a:pPr>
            <a:r>
              <a:rPr lang="sv-SE" sz="1400" baseline="30000">
                <a:solidFill>
                  <a:srgbClr val="000000"/>
                </a:solidFill>
                <a:latin typeface="Stockholm Type Regular" pitchFamily="50" charset="0"/>
              </a:rPr>
              <a:t>I figuren visas branscherna med starkast tillväxt baserat på de bosatta i stadsdelen Rinkeby (nattbefolkningen). </a:t>
            </a:r>
            <a:endParaRPr lang="sv-SE" sz="1400" baseline="30000" dirty="0">
              <a:solidFill>
                <a:srgbClr val="000000"/>
              </a:solidFill>
              <a:latin typeface="Stockholm Type Regular" pitchFamily="50" charset="0"/>
            </a:endParaRPr>
          </a:p>
          <a:p>
            <a:pPr defTabSz="586496">
              <a:spcAft>
                <a:spcPts val="417"/>
              </a:spcAft>
            </a:pPr>
            <a:r>
              <a:rPr lang="sv-SE" sz="1400" baseline="30000">
                <a:solidFill>
                  <a:srgbClr val="000000"/>
                </a:solidFill>
                <a:latin typeface="Stockholm Type Regular" pitchFamily="50" charset="0"/>
              </a:rPr>
              <a:t>Antalet förvärvsarbetande ökade snabbast i Byggbranschen samt Öppna sociala insatser, och dessa branscher har även en högre tillväxttakt i Rinkeby än i Stockholm som helhet. Den sistnämnda näringen utgörs av företag/myndigheter inom bl.a. personlig assistans, hemtjänst och dagverksamhet etc. </a:t>
            </a:r>
            <a:endParaRPr lang="sv-SE" sz="1400" baseline="30000" dirty="0">
              <a:solidFill>
                <a:srgbClr val="000000"/>
              </a:solidFill>
              <a:latin typeface="Stockholm Type Regular" pitchFamily="50" charset="0"/>
            </a:endParaRPr>
          </a:p>
          <a:p>
            <a:pPr defTabSz="586496">
              <a:spcAft>
                <a:spcPts val="417"/>
              </a:spcAft>
            </a:pPr>
            <a:r>
              <a:rPr lang="sv-SE" sz="1400" baseline="30000">
                <a:solidFill>
                  <a:srgbClr val="000000"/>
                </a:solidFill>
                <a:latin typeface="Stockholm Type Regular" pitchFamily="50" charset="0"/>
              </a:rPr>
              <a:t>Även Transport och magasinering är en bransch som har vuxit snabbt för bosatta i Rinkeby vilket är utmärkande för området</a:t>
            </a:r>
            <a:r>
              <a:rPr lang="sv-SE" sz="1400" baseline="30000" dirty="0">
                <a:solidFill>
                  <a:srgbClr val="000000"/>
                </a:solidFill>
                <a:latin typeface="Stockholm Type Regular" pitchFamily="50" charset="0"/>
              </a:rPr>
              <a:t>.</a:t>
            </a:r>
          </a:p>
          <a:p>
            <a:pPr defTabSz="586496">
              <a:spcAft>
                <a:spcPts val="417"/>
              </a:spcAft>
            </a:pPr>
            <a:r>
              <a:rPr lang="sv-SE" sz="1400" baseline="30000">
                <a:solidFill>
                  <a:srgbClr val="000000"/>
                </a:solidFill>
                <a:latin typeface="Stockholm Type Regular" pitchFamily="50" charset="0"/>
              </a:rPr>
              <a:t>Generellt framgår att branscher som sällan kräver eftergymnasial utbildning växer för bosatta i Rinkeby, vilket samvarierar med befolkningens utbildningsnivå och områdets socioekonomiska förutsättningar</a:t>
            </a:r>
            <a:r>
              <a:rPr lang="sv-SE" sz="1400" baseline="30000" dirty="0">
                <a:solidFill>
                  <a:srgbClr val="000000"/>
                </a:solidFill>
                <a:latin typeface="Stockholm Type Regular" pitchFamily="50" charset="0"/>
              </a:rPr>
              <a:t>.</a:t>
            </a:r>
          </a:p>
          <a:p>
            <a:pPr defTabSz="586496">
              <a:spcAft>
                <a:spcPts val="417"/>
              </a:spcAft>
            </a:pPr>
            <a:r>
              <a:rPr lang="sv-SE" sz="1400" baseline="30000">
                <a:solidFill>
                  <a:srgbClr val="000000"/>
                </a:solidFill>
                <a:latin typeface="Stockholm Type Regular" pitchFamily="50" charset="0"/>
              </a:rPr>
              <a:t>Den bransch som minskat mest sett till antal sysselsatta för de bosatta i Rinkeby är Partihandel</a:t>
            </a:r>
            <a:endParaRPr lang="sv-SE" sz="1400" baseline="30000" dirty="0">
              <a:solidFill>
                <a:srgbClr val="000000"/>
              </a:solidFill>
              <a:latin typeface="Stockholm Type Regular" pitchFamily="50" charset="0"/>
            </a:endParaRPr>
          </a:p>
        </p:txBody>
      </p:sp>
      <p:sp>
        <p:nvSpPr>
          <p:cNvPr id="43" name="Rektangel 42">
            <a:extLst>
              <a:ext uri="{FF2B5EF4-FFF2-40B4-BE49-F238E27FC236}">
                <a16:creationId xmlns:a16="http://schemas.microsoft.com/office/drawing/2014/main" id="{70A67E0C-7059-41FB-8CA6-8C1FCC8E7B4E}"/>
              </a:ext>
            </a:extLst>
          </p:cNvPr>
          <p:cNvSpPr/>
          <p:nvPr/>
        </p:nvSpPr>
        <p:spPr>
          <a:xfrm>
            <a:off x="4780453" y="398837"/>
            <a:ext cx="2264142" cy="250197"/>
          </a:xfrm>
          <a:prstGeom prst="rect">
            <a:avLst/>
          </a:prstGeom>
        </p:spPr>
        <p:txBody>
          <a:bodyPr wrap="square">
            <a:spAutoFit/>
          </a:bodyPr>
          <a:lstStyle/>
          <a:p>
            <a:pPr defTabSz="586496"/>
            <a:r>
              <a:rPr lang="sv-SE" sz="1539" b="1" baseline="30000">
                <a:solidFill>
                  <a:srgbClr val="000000"/>
                </a:solidFill>
                <a:latin typeface="Stockholm Type Bold" pitchFamily="50" charset="0"/>
              </a:rPr>
              <a:t>Rinkebys profilnäringar</a:t>
            </a:r>
            <a:r>
              <a:rPr lang="sv-SE" sz="1539" b="1" baseline="30000" dirty="0">
                <a:solidFill>
                  <a:srgbClr val="000000"/>
                </a:solidFill>
                <a:latin typeface="Stockholm Type Bold" pitchFamily="50" charset="0"/>
              </a:rPr>
              <a:t>*</a:t>
            </a:r>
          </a:p>
        </p:txBody>
      </p:sp>
      <p:sp>
        <p:nvSpPr>
          <p:cNvPr id="9" name="Rektangel 8">
            <a:extLst>
              <a:ext uri="{FF2B5EF4-FFF2-40B4-BE49-F238E27FC236}">
                <a16:creationId xmlns:a16="http://schemas.microsoft.com/office/drawing/2014/main" id="{7AC03FCF-0B6B-4D49-B7BD-8E6C72D8E6C5}"/>
              </a:ext>
            </a:extLst>
          </p:cNvPr>
          <p:cNvSpPr/>
          <p:nvPr/>
        </p:nvSpPr>
        <p:spPr>
          <a:xfrm>
            <a:off x="5972060" y="4023028"/>
            <a:ext cx="2704395" cy="197618"/>
          </a:xfrm>
          <a:prstGeom prst="rect">
            <a:avLst/>
          </a:prstGeom>
        </p:spPr>
        <p:txBody>
          <a:bodyPr wrap="square">
            <a:spAutoFit/>
          </a:bodyPr>
          <a:lstStyle/>
          <a:p>
            <a:pPr defTabSz="586496"/>
            <a:r>
              <a:rPr lang="sv-SE" sz="1026" b="1" baseline="30000" dirty="0">
                <a:solidFill>
                  <a:srgbClr val="000000"/>
                </a:solidFill>
                <a:latin typeface="Stockholm Type Bold" pitchFamily="50" charset="0"/>
              </a:rPr>
              <a:t>Branschtillväxt för nattbefolkningen 2008-2018*</a:t>
            </a:r>
          </a:p>
        </p:txBody>
      </p:sp>
      <p:sp>
        <p:nvSpPr>
          <p:cNvPr id="21" name="Rektangel 20">
            <a:extLst>
              <a:ext uri="{FF2B5EF4-FFF2-40B4-BE49-F238E27FC236}">
                <a16:creationId xmlns:a16="http://schemas.microsoft.com/office/drawing/2014/main" id="{D9CD9668-4DEB-4BE1-BB24-569407502896}"/>
              </a:ext>
            </a:extLst>
          </p:cNvPr>
          <p:cNvSpPr/>
          <p:nvPr/>
        </p:nvSpPr>
        <p:spPr>
          <a:xfrm>
            <a:off x="4767474" y="603145"/>
            <a:ext cx="1842642" cy="197618"/>
          </a:xfrm>
          <a:prstGeom prst="rect">
            <a:avLst/>
          </a:prstGeom>
        </p:spPr>
        <p:txBody>
          <a:bodyPr wrap="square">
            <a:spAutoFit/>
          </a:bodyPr>
          <a:lstStyle/>
          <a:p>
            <a:pPr defTabSz="586496"/>
            <a:r>
              <a:rPr lang="sv-SE" sz="1026" b="1" baseline="30000">
                <a:solidFill>
                  <a:srgbClr val="000000"/>
                </a:solidFill>
                <a:latin typeface="Stockholm Type Bold" pitchFamily="50" charset="0"/>
              </a:rPr>
              <a:t>Företag verksamma i stadsdelsområdet</a:t>
            </a:r>
            <a:endParaRPr lang="sv-SE" sz="1026" b="1" baseline="30000" dirty="0">
              <a:solidFill>
                <a:srgbClr val="000000"/>
              </a:solidFill>
              <a:latin typeface="Stockholm Type Bold" pitchFamily="50" charset="0"/>
            </a:endParaRPr>
          </a:p>
        </p:txBody>
      </p:sp>
      <p:sp>
        <p:nvSpPr>
          <p:cNvPr id="23" name="Rektangel 22">
            <a:extLst>
              <a:ext uri="{FF2B5EF4-FFF2-40B4-BE49-F238E27FC236}">
                <a16:creationId xmlns:a16="http://schemas.microsoft.com/office/drawing/2014/main" id="{B852E1ED-205E-4B54-91FF-CDACD868C002}"/>
              </a:ext>
            </a:extLst>
          </p:cNvPr>
          <p:cNvSpPr/>
          <p:nvPr/>
        </p:nvSpPr>
        <p:spPr>
          <a:xfrm>
            <a:off x="5125184" y="6593099"/>
            <a:ext cx="1716393" cy="289823"/>
          </a:xfrm>
          <a:prstGeom prst="rect">
            <a:avLst/>
          </a:prstGeom>
        </p:spPr>
        <p:txBody>
          <a:bodyPr wrap="square">
            <a:spAutoFit/>
          </a:bodyPr>
          <a:lstStyle/>
          <a:p>
            <a:pPr defTabSz="586496"/>
            <a:r>
              <a:rPr lang="sv-SE" sz="770" baseline="30000">
                <a:solidFill>
                  <a:srgbClr val="000000"/>
                </a:solidFill>
                <a:latin typeface="Stockholm Type Regular"/>
              </a:rPr>
              <a:t>*Stapelns storlek visar förändring i procent. </a:t>
            </a:r>
            <a:br>
              <a:rPr lang="sv-SE" sz="770" baseline="30000">
                <a:solidFill>
                  <a:srgbClr val="000000"/>
                </a:solidFill>
                <a:latin typeface="Stockholm Type Regular"/>
              </a:rPr>
            </a:br>
            <a:r>
              <a:rPr lang="sv-SE" sz="770" baseline="30000">
                <a:solidFill>
                  <a:srgbClr val="000000"/>
                </a:solidFill>
                <a:latin typeface="Stockholm Type Regular"/>
              </a:rPr>
              <a:t>Etikett visar förändring i  antal personer</a:t>
            </a:r>
            <a:r>
              <a:rPr lang="sv-SE" sz="770" baseline="30000" dirty="0">
                <a:solidFill>
                  <a:srgbClr val="000000"/>
                </a:solidFill>
                <a:latin typeface="Stockholm Type Regular"/>
              </a:rPr>
              <a:t>.</a:t>
            </a:r>
            <a:endParaRPr lang="sv-SE" sz="770" dirty="0">
              <a:solidFill>
                <a:prstClr val="black"/>
              </a:solidFill>
              <a:latin typeface="Stockholm Type Regular"/>
            </a:endParaRPr>
          </a:p>
        </p:txBody>
      </p:sp>
      <p:grpSp>
        <p:nvGrpSpPr>
          <p:cNvPr id="22" name="Grupp 21">
            <a:extLst>
              <a:ext uri="{FF2B5EF4-FFF2-40B4-BE49-F238E27FC236}">
                <a16:creationId xmlns:a16="http://schemas.microsoft.com/office/drawing/2014/main" id="{DB2A5F32-051D-40CD-B306-4C95CA8B624F}"/>
              </a:ext>
            </a:extLst>
          </p:cNvPr>
          <p:cNvGrpSpPr/>
          <p:nvPr/>
        </p:nvGrpSpPr>
        <p:grpSpPr>
          <a:xfrm>
            <a:off x="4130348" y="820957"/>
            <a:ext cx="4038216" cy="3143628"/>
            <a:chOff x="1977179" y="-141724"/>
            <a:chExt cx="5181175" cy="4473295"/>
          </a:xfrm>
        </p:grpSpPr>
        <p:sp>
          <p:nvSpPr>
            <p:cNvPr id="24" name="Rektangel 23">
              <a:extLst>
                <a:ext uri="{FF2B5EF4-FFF2-40B4-BE49-F238E27FC236}">
                  <a16:creationId xmlns:a16="http://schemas.microsoft.com/office/drawing/2014/main" id="{5BD8EC7C-BE08-4C85-AABD-8A6F905BDCD7}"/>
                </a:ext>
              </a:extLst>
            </p:cNvPr>
            <p:cNvSpPr/>
            <p:nvPr/>
          </p:nvSpPr>
          <p:spPr>
            <a:xfrm>
              <a:off x="5084020" y="-141723"/>
              <a:ext cx="2074333" cy="1882447"/>
            </a:xfrm>
            <a:prstGeom prst="rect">
              <a:avLst/>
            </a:prstGeom>
            <a:solidFill>
              <a:schemeClr val="accent5"/>
            </a:solidFill>
            <a:ln w="25400" cap="flat" cmpd="sng" algn="ctr">
              <a:noFill/>
              <a:prstDash val="solid"/>
            </a:ln>
            <a:effectLst/>
          </p:spPr>
          <p:txBody>
            <a:bodyPr lIns="36000" rIns="36000" rtlCol="0" anchor="ctr"/>
            <a:lstStyle/>
            <a:p>
              <a:pPr lvl="0" algn="ctr">
                <a:lnSpc>
                  <a:spcPts val="1300"/>
                </a:lnSpc>
                <a:defRPr/>
              </a:pPr>
              <a:r>
                <a:rPr kumimoji="0" lang="sv-SE" sz="700" b="0" i="0" u="none" strike="noStrike" kern="1200" cap="none" spc="0" normalizeH="0" baseline="0" noProof="0" dirty="0">
                  <a:ln>
                    <a:noFill/>
                  </a:ln>
                  <a:solidFill>
                    <a:srgbClr val="FFFFFF"/>
                  </a:solidFill>
                  <a:effectLst/>
                  <a:uLnTx/>
                  <a:uFillTx/>
                  <a:latin typeface="Stockholm Type Bold" pitchFamily="50" charset="0"/>
                  <a:ea typeface="MS Mincho" panose="02020609040205080304" pitchFamily="49" charset="-128"/>
                  <a:cs typeface="Times New Roman" panose="02020603050405020304" pitchFamily="18" charset="0"/>
                </a:rPr>
                <a:t>Profilnäringar med god </a:t>
              </a:r>
              <a:r>
                <a:rPr lang="sv-SE" sz="700" dirty="0">
                  <a:solidFill>
                    <a:srgbClr val="FFFFFF"/>
                  </a:solidFill>
                  <a:latin typeface="Stockholm Type Bold" pitchFamily="50" charset="0"/>
                  <a:ea typeface="MS Mincho" panose="02020609040205080304" pitchFamily="49" charset="-128"/>
                  <a:cs typeface="Times New Roman" panose="02020603050405020304" pitchFamily="18" charset="0"/>
                </a:rPr>
                <a:t>tillväxt. Hur tillser staden fortsatt tillväxt?</a:t>
              </a:r>
            </a:p>
            <a:p>
              <a:pPr lvl="0" algn="ctr">
                <a:lnSpc>
                  <a:spcPts val="1300"/>
                </a:lnSpc>
                <a:defRPr/>
              </a:pPr>
              <a:endParaRPr lang="sv-SE" sz="700" dirty="0">
                <a:solidFill>
                  <a:srgbClr val="FFFFFF"/>
                </a:solidFill>
                <a:latin typeface="Stockholm Type Bold" pitchFamily="50" charset="0"/>
                <a:ea typeface="MS Mincho" panose="02020609040205080304" pitchFamily="49" charset="-128"/>
                <a:cs typeface="Times New Roman" panose="02020603050405020304" pitchFamily="18" charset="0"/>
              </a:endParaRPr>
            </a:p>
            <a:p>
              <a:pPr lvl="0" algn="ctr">
                <a:lnSpc>
                  <a:spcPts val="1300"/>
                </a:lnSpc>
                <a:defRPr/>
              </a:pPr>
              <a:r>
                <a:rPr lang="sv-SE" sz="700" kern="0" dirty="0">
                  <a:solidFill>
                    <a:srgbClr val="FFFFFF"/>
                  </a:solidFill>
                  <a:latin typeface="Stockholm Type Regular" pitchFamily="50" charset="0"/>
                  <a:ea typeface="MS Mincho" panose="02020609040205080304" pitchFamily="49" charset="-128"/>
                  <a:cs typeface="Times New Roman" panose="02020603050405020304" pitchFamily="18" charset="0"/>
                </a:rPr>
                <a:t>-Transport och magasinering</a:t>
              </a:r>
            </a:p>
            <a:p>
              <a:pPr lvl="0" algn="ctr">
                <a:lnSpc>
                  <a:spcPts val="1300"/>
                </a:lnSpc>
                <a:defRPr/>
              </a:pPr>
              <a:r>
                <a:rPr lang="sv-SE" sz="700" kern="0" dirty="0">
                  <a:solidFill>
                    <a:srgbClr val="FFFFFF"/>
                  </a:solidFill>
                  <a:latin typeface="Stockholm Type Regular" pitchFamily="50" charset="0"/>
                  <a:ea typeface="MS Mincho" panose="02020609040205080304" pitchFamily="49" charset="-128"/>
                  <a:cs typeface="Times New Roman" panose="02020603050405020304" pitchFamily="18" charset="0"/>
                </a:rPr>
                <a:t>-Offentlig förvaltning</a:t>
              </a:r>
            </a:p>
          </p:txBody>
        </p:sp>
        <p:sp>
          <p:nvSpPr>
            <p:cNvPr id="26" name="textruta 8">
              <a:extLst>
                <a:ext uri="{FF2B5EF4-FFF2-40B4-BE49-F238E27FC236}">
                  <a16:creationId xmlns:a16="http://schemas.microsoft.com/office/drawing/2014/main" id="{2A0DA5CB-A387-4E7C-BF3C-D51F85D9A48D}"/>
                </a:ext>
              </a:extLst>
            </p:cNvPr>
            <p:cNvSpPr txBox="1"/>
            <p:nvPr/>
          </p:nvSpPr>
          <p:spPr>
            <a:xfrm rot="16200000">
              <a:off x="2034375" y="1665519"/>
              <a:ext cx="1267429" cy="325059"/>
            </a:xfrm>
            <a:prstGeom prst="rect">
              <a:avLst/>
            </a:prstGeom>
            <a:noFill/>
          </p:spPr>
          <p:txBody>
            <a:bodyPr wrap="square" rtlCol="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3F3F41"/>
                  </a:solidFill>
                  <a:effectLst/>
                  <a:uLnTx/>
                  <a:uFillTx/>
                  <a:latin typeface="Stockholm Type Bold" pitchFamily="50" charset="0"/>
                  <a:ea typeface="MS Mincho" panose="02020609040205080304" pitchFamily="49" charset="-128"/>
                  <a:cs typeface="Times New Roman" panose="02020603050405020304" pitchFamily="18" charset="0"/>
                </a:rPr>
                <a:t>Tillväxtkvot</a:t>
              </a:r>
              <a:endParaRPr kumimoji="0" lang="sv-SE" sz="1000" b="0" i="0" u="none" strike="noStrike" kern="0" cap="none" spc="0" normalizeH="0" baseline="0" noProof="0" dirty="0">
                <a:ln>
                  <a:noFill/>
                </a:ln>
                <a:solidFill>
                  <a:sysClr val="windowText" lastClr="000000"/>
                </a:solidFill>
                <a:effectLst/>
                <a:uLnTx/>
                <a:uFillTx/>
                <a:latin typeface="Stockholm Type Bold" pitchFamily="50" charset="0"/>
                <a:ea typeface="MS Mincho" panose="02020609040205080304" pitchFamily="49" charset="-128"/>
              </a:endParaRPr>
            </a:p>
          </p:txBody>
        </p:sp>
        <p:sp>
          <p:nvSpPr>
            <p:cNvPr id="27" name="textruta 9">
              <a:extLst>
                <a:ext uri="{FF2B5EF4-FFF2-40B4-BE49-F238E27FC236}">
                  <a16:creationId xmlns:a16="http://schemas.microsoft.com/office/drawing/2014/main" id="{807B1497-EC31-4709-8BCD-088AD0924558}"/>
                </a:ext>
              </a:extLst>
            </p:cNvPr>
            <p:cNvSpPr txBox="1"/>
            <p:nvPr/>
          </p:nvSpPr>
          <p:spPr>
            <a:xfrm>
              <a:off x="4001956" y="3591314"/>
              <a:ext cx="2045971" cy="394198"/>
            </a:xfrm>
            <a:prstGeom prst="rect">
              <a:avLst/>
            </a:prstGeom>
            <a:noFill/>
          </p:spPr>
          <p:txBody>
            <a:bodyPr wrap="square" rtlCol="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3F3F41"/>
                  </a:solidFill>
                  <a:effectLst/>
                  <a:uLnTx/>
                  <a:uFillTx/>
                  <a:latin typeface="Stockholm Type Bold" pitchFamily="50" charset="0"/>
                  <a:ea typeface="MS Mincho" panose="02020609040205080304" pitchFamily="49" charset="-128"/>
                  <a:cs typeface="Times New Roman" panose="02020603050405020304" pitchFamily="18" charset="0"/>
                </a:rPr>
                <a:t>Specialiseringskvot</a:t>
              </a:r>
              <a:endParaRPr kumimoji="0" lang="sv-SE" sz="1000" b="0" i="0" u="none" strike="noStrike" kern="0" cap="none" spc="0" normalizeH="0" baseline="0" noProof="0" dirty="0">
                <a:ln>
                  <a:noFill/>
                </a:ln>
                <a:solidFill>
                  <a:sysClr val="windowText" lastClr="000000"/>
                </a:solidFill>
                <a:effectLst/>
                <a:uLnTx/>
                <a:uFillTx/>
                <a:latin typeface="Stockholm Type Bold" pitchFamily="50" charset="0"/>
                <a:ea typeface="MS Mincho" panose="02020609040205080304" pitchFamily="49" charset="-128"/>
              </a:endParaRPr>
            </a:p>
          </p:txBody>
        </p:sp>
        <p:sp>
          <p:nvSpPr>
            <p:cNvPr id="28" name="textruta 10">
              <a:extLst>
                <a:ext uri="{FF2B5EF4-FFF2-40B4-BE49-F238E27FC236}">
                  <a16:creationId xmlns:a16="http://schemas.microsoft.com/office/drawing/2014/main" id="{9C46E688-796F-4605-95F8-F0F82644014B}"/>
                </a:ext>
              </a:extLst>
            </p:cNvPr>
            <p:cNvSpPr txBox="1"/>
            <p:nvPr/>
          </p:nvSpPr>
          <p:spPr>
            <a:xfrm>
              <a:off x="2005751" y="534217"/>
              <a:ext cx="824868" cy="558800"/>
            </a:xfrm>
            <a:prstGeom prst="rect">
              <a:avLst/>
            </a:prstGeom>
            <a:noFill/>
          </p:spPr>
          <p:txBody>
            <a:bodyPr wrap="square" rtlCol="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3F3F41"/>
                  </a:solidFill>
                  <a:effectLst/>
                  <a:uLnTx/>
                  <a:uFillTx/>
                  <a:latin typeface="Stockholm Type Regular" pitchFamily="50" charset="0"/>
                  <a:ea typeface="MS Mincho" panose="02020609040205080304" pitchFamily="49" charset="-128"/>
                  <a:cs typeface="Times New Roman" panose="02020603050405020304" pitchFamily="18" charset="0"/>
                </a:rPr>
                <a:t>Hög</a:t>
              </a:r>
              <a:endParaRPr kumimoji="0" lang="sv-SE" sz="1050" b="0" i="0" u="none" strike="noStrike" kern="0" cap="none" spc="0" normalizeH="0" baseline="0" noProof="0" dirty="0">
                <a:ln>
                  <a:noFill/>
                </a:ln>
                <a:solidFill>
                  <a:sysClr val="windowText" lastClr="000000"/>
                </a:solidFill>
                <a:effectLst/>
                <a:uLnTx/>
                <a:uFillTx/>
                <a:latin typeface="Stockholm Type Regular" pitchFamily="50" charset="0"/>
                <a:ea typeface="MS Mincho" panose="02020609040205080304" pitchFamily="49" charset="-128"/>
              </a:endParaRPr>
            </a:p>
            <a:p>
              <a:pPr marL="0" marR="0" lvl="0" indent="0" algn="ctr" defTabSz="914400" eaLnBrk="1" fontAlgn="auto" latinLnBrk="0" hangingPunct="1">
                <a:lnSpc>
                  <a:spcPts val="13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3F3F41"/>
                  </a:solidFill>
                  <a:effectLst/>
                  <a:uLnTx/>
                  <a:uFillTx/>
                  <a:latin typeface="Stockholm Type Regular" pitchFamily="50" charset="0"/>
                  <a:ea typeface="MS Mincho" panose="02020609040205080304" pitchFamily="49" charset="-128"/>
                  <a:cs typeface="Times New Roman" panose="02020603050405020304" pitchFamily="18" charset="0"/>
                </a:rPr>
                <a:t>&gt;1,0</a:t>
              </a:r>
              <a:endParaRPr kumimoji="0" lang="sv-SE" sz="1050" b="0" i="0" u="none" strike="noStrike" kern="0" cap="none" spc="0" normalizeH="0" baseline="0" noProof="0" dirty="0">
                <a:ln>
                  <a:noFill/>
                </a:ln>
                <a:solidFill>
                  <a:sysClr val="windowText" lastClr="000000"/>
                </a:solidFill>
                <a:effectLst/>
                <a:uLnTx/>
                <a:uFillTx/>
                <a:latin typeface="Stockholm Type Regular" pitchFamily="50" charset="0"/>
                <a:ea typeface="MS Mincho" panose="02020609040205080304" pitchFamily="49" charset="-128"/>
              </a:endParaRPr>
            </a:p>
          </p:txBody>
        </p:sp>
        <p:sp>
          <p:nvSpPr>
            <p:cNvPr id="29" name="textruta 11">
              <a:extLst>
                <a:ext uri="{FF2B5EF4-FFF2-40B4-BE49-F238E27FC236}">
                  <a16:creationId xmlns:a16="http://schemas.microsoft.com/office/drawing/2014/main" id="{D67FFFAE-E92F-4B40-ACC3-87DE024B0F19}"/>
                </a:ext>
              </a:extLst>
            </p:cNvPr>
            <p:cNvSpPr txBox="1"/>
            <p:nvPr/>
          </p:nvSpPr>
          <p:spPr>
            <a:xfrm>
              <a:off x="1977179" y="2593082"/>
              <a:ext cx="950577" cy="558800"/>
            </a:xfrm>
            <a:prstGeom prst="rect">
              <a:avLst/>
            </a:prstGeom>
            <a:noFill/>
          </p:spPr>
          <p:txBody>
            <a:bodyPr wrap="square" rtlCol="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3F3F41"/>
                  </a:solidFill>
                  <a:effectLst/>
                  <a:uLnTx/>
                  <a:uFillTx/>
                  <a:latin typeface="Stockholm Type Regular" pitchFamily="50" charset="0"/>
                  <a:ea typeface="MS Mincho" panose="02020609040205080304" pitchFamily="49" charset="-128"/>
                  <a:cs typeface="Times New Roman" panose="02020603050405020304" pitchFamily="18" charset="0"/>
                </a:rPr>
                <a:t>Låg/ Negativ</a:t>
              </a:r>
              <a:endParaRPr kumimoji="0" lang="sv-SE" sz="1050" b="0" i="0" u="none" strike="noStrike" kern="0" cap="none" spc="0" normalizeH="0" baseline="0" noProof="0" dirty="0">
                <a:ln>
                  <a:noFill/>
                </a:ln>
                <a:solidFill>
                  <a:sysClr val="windowText" lastClr="000000"/>
                </a:solidFill>
                <a:effectLst/>
                <a:uLnTx/>
                <a:uFillTx/>
                <a:latin typeface="Stockholm Type Regular" pitchFamily="50" charset="0"/>
                <a:ea typeface="MS Mincho" panose="02020609040205080304" pitchFamily="49" charset="-128"/>
              </a:endParaRPr>
            </a:p>
            <a:p>
              <a:pPr marL="0" marR="0" lvl="0" indent="0" algn="ctr" defTabSz="914400" eaLnBrk="1" fontAlgn="auto" latinLnBrk="0" hangingPunct="1">
                <a:lnSpc>
                  <a:spcPts val="13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3F3F41"/>
                  </a:solidFill>
                  <a:effectLst/>
                  <a:uLnTx/>
                  <a:uFillTx/>
                  <a:latin typeface="Stockholm Type Regular" pitchFamily="50" charset="0"/>
                  <a:ea typeface="MS Mincho" panose="02020609040205080304" pitchFamily="49" charset="-128"/>
                  <a:cs typeface="Times New Roman" panose="02020603050405020304" pitchFamily="18" charset="0"/>
                </a:rPr>
                <a:t>&lt;1,0</a:t>
              </a:r>
              <a:endParaRPr kumimoji="0" lang="sv-SE" sz="1050" b="0" i="0" u="none" strike="noStrike" kern="0" cap="none" spc="0" normalizeH="0" baseline="0" noProof="0" dirty="0">
                <a:ln>
                  <a:noFill/>
                </a:ln>
                <a:solidFill>
                  <a:sysClr val="windowText" lastClr="000000"/>
                </a:solidFill>
                <a:effectLst/>
                <a:uLnTx/>
                <a:uFillTx/>
                <a:latin typeface="Stockholm Type Regular" pitchFamily="50" charset="0"/>
                <a:ea typeface="MS Mincho" panose="02020609040205080304" pitchFamily="49" charset="-128"/>
              </a:endParaRPr>
            </a:p>
          </p:txBody>
        </p:sp>
        <p:sp>
          <p:nvSpPr>
            <p:cNvPr id="30" name="textruta 12">
              <a:extLst>
                <a:ext uri="{FF2B5EF4-FFF2-40B4-BE49-F238E27FC236}">
                  <a16:creationId xmlns:a16="http://schemas.microsoft.com/office/drawing/2014/main" id="{1B8C9F2A-EA9D-43EB-A311-0A09E4BF9B0D}"/>
                </a:ext>
              </a:extLst>
            </p:cNvPr>
            <p:cNvSpPr txBox="1"/>
            <p:nvPr/>
          </p:nvSpPr>
          <p:spPr>
            <a:xfrm>
              <a:off x="2920154" y="3772771"/>
              <a:ext cx="2045969" cy="558800"/>
            </a:xfrm>
            <a:prstGeom prst="rect">
              <a:avLst/>
            </a:prstGeom>
            <a:noFill/>
          </p:spPr>
          <p:txBody>
            <a:bodyPr wrap="square" rtlCol="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3F3F41"/>
                  </a:solidFill>
                  <a:effectLst/>
                  <a:uLnTx/>
                  <a:uFillTx/>
                  <a:latin typeface="Stockholm Type Regular" pitchFamily="50" charset="0"/>
                  <a:ea typeface="MS Mincho" panose="02020609040205080304" pitchFamily="49" charset="-128"/>
                  <a:cs typeface="Times New Roman" panose="02020603050405020304" pitchFamily="18" charset="0"/>
                </a:rPr>
                <a:t>Låg</a:t>
              </a:r>
              <a:endParaRPr kumimoji="0" lang="sv-SE" sz="1050" b="0" i="0" u="none" strike="noStrike" kern="0" cap="none" spc="0" normalizeH="0" baseline="0" noProof="0" dirty="0">
                <a:ln>
                  <a:noFill/>
                </a:ln>
                <a:solidFill>
                  <a:sysClr val="windowText" lastClr="000000"/>
                </a:solidFill>
                <a:effectLst/>
                <a:uLnTx/>
                <a:uFillTx/>
                <a:latin typeface="Stockholm Type Regular" pitchFamily="50" charset="0"/>
                <a:ea typeface="MS Mincho" panose="02020609040205080304" pitchFamily="49" charset="-128"/>
              </a:endParaRPr>
            </a:p>
            <a:p>
              <a:pPr marL="0" marR="0" lvl="0" indent="0" algn="ctr" defTabSz="914400" eaLnBrk="1" fontAlgn="auto" latinLnBrk="0" hangingPunct="1">
                <a:lnSpc>
                  <a:spcPts val="13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3F3F41"/>
                  </a:solidFill>
                  <a:effectLst/>
                  <a:uLnTx/>
                  <a:uFillTx/>
                  <a:latin typeface="Stockholm Type Regular" pitchFamily="50" charset="0"/>
                  <a:ea typeface="MS Mincho" panose="02020609040205080304" pitchFamily="49" charset="-128"/>
                  <a:cs typeface="Times New Roman" panose="02020603050405020304" pitchFamily="18" charset="0"/>
                </a:rPr>
                <a:t>&lt;1,0</a:t>
              </a:r>
              <a:endParaRPr kumimoji="0" lang="sv-SE" sz="1050" b="0" i="0" u="none" strike="noStrike" kern="0" cap="none" spc="0" normalizeH="0" baseline="0" noProof="0" dirty="0">
                <a:ln>
                  <a:noFill/>
                </a:ln>
                <a:solidFill>
                  <a:sysClr val="windowText" lastClr="000000"/>
                </a:solidFill>
                <a:effectLst/>
                <a:uLnTx/>
                <a:uFillTx/>
                <a:latin typeface="Stockholm Type Regular" pitchFamily="50" charset="0"/>
                <a:ea typeface="MS Mincho" panose="02020609040205080304" pitchFamily="49" charset="-128"/>
              </a:endParaRPr>
            </a:p>
          </p:txBody>
        </p:sp>
        <p:sp>
          <p:nvSpPr>
            <p:cNvPr id="42" name="textruta 13">
              <a:extLst>
                <a:ext uri="{FF2B5EF4-FFF2-40B4-BE49-F238E27FC236}">
                  <a16:creationId xmlns:a16="http://schemas.microsoft.com/office/drawing/2014/main" id="{D9DA411F-0CF1-480C-A3A2-E6E71F0FC434}"/>
                </a:ext>
              </a:extLst>
            </p:cNvPr>
            <p:cNvSpPr txBox="1"/>
            <p:nvPr/>
          </p:nvSpPr>
          <p:spPr>
            <a:xfrm>
              <a:off x="5084020" y="3725348"/>
              <a:ext cx="2045335" cy="558800"/>
            </a:xfrm>
            <a:prstGeom prst="rect">
              <a:avLst/>
            </a:prstGeom>
            <a:noFill/>
          </p:spPr>
          <p:txBody>
            <a:bodyPr wrap="square" rtlCol="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3F3F41"/>
                  </a:solidFill>
                  <a:effectLst/>
                  <a:uLnTx/>
                  <a:uFillTx/>
                  <a:latin typeface="Stockholm Type Regular" pitchFamily="50" charset="0"/>
                  <a:ea typeface="MS Mincho" panose="02020609040205080304" pitchFamily="49" charset="-128"/>
                  <a:cs typeface="Times New Roman" panose="02020603050405020304" pitchFamily="18" charset="0"/>
                </a:rPr>
                <a:t>Hög</a:t>
              </a:r>
              <a:endParaRPr kumimoji="0" lang="sv-SE" sz="1050" b="0" i="0" u="none" strike="noStrike" kern="0" cap="none" spc="0" normalizeH="0" baseline="0" noProof="0" dirty="0">
                <a:ln>
                  <a:noFill/>
                </a:ln>
                <a:solidFill>
                  <a:sysClr val="windowText" lastClr="000000"/>
                </a:solidFill>
                <a:effectLst/>
                <a:uLnTx/>
                <a:uFillTx/>
                <a:latin typeface="Stockholm Type Regular" pitchFamily="50" charset="0"/>
                <a:ea typeface="MS Mincho" panose="02020609040205080304" pitchFamily="49" charset="-128"/>
              </a:endParaRPr>
            </a:p>
            <a:p>
              <a:pPr marL="0" marR="0" lvl="0" indent="0" algn="ctr" defTabSz="914400" eaLnBrk="1" fontAlgn="auto" latinLnBrk="0" hangingPunct="1">
                <a:lnSpc>
                  <a:spcPts val="13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3F3F41"/>
                  </a:solidFill>
                  <a:effectLst/>
                  <a:uLnTx/>
                  <a:uFillTx/>
                  <a:latin typeface="Stockholm Type Regular" pitchFamily="50" charset="0"/>
                  <a:ea typeface="MS Mincho" panose="02020609040205080304" pitchFamily="49" charset="-128"/>
                  <a:cs typeface="Times New Roman" panose="02020603050405020304" pitchFamily="18" charset="0"/>
                </a:rPr>
                <a:t>&gt;1,0</a:t>
              </a:r>
              <a:endParaRPr kumimoji="0" lang="sv-SE" sz="1050" b="0" i="0" u="none" strike="noStrike" kern="0" cap="none" spc="0" normalizeH="0" baseline="0" noProof="0" dirty="0">
                <a:ln>
                  <a:noFill/>
                </a:ln>
                <a:solidFill>
                  <a:sysClr val="windowText" lastClr="000000"/>
                </a:solidFill>
                <a:effectLst/>
                <a:uLnTx/>
                <a:uFillTx/>
                <a:latin typeface="Stockholm Type Regular" pitchFamily="50" charset="0"/>
                <a:ea typeface="MS Mincho" panose="02020609040205080304" pitchFamily="49" charset="-128"/>
              </a:endParaRPr>
            </a:p>
          </p:txBody>
        </p:sp>
        <p:sp>
          <p:nvSpPr>
            <p:cNvPr id="44" name="Rektangel 43">
              <a:extLst>
                <a:ext uri="{FF2B5EF4-FFF2-40B4-BE49-F238E27FC236}">
                  <a16:creationId xmlns:a16="http://schemas.microsoft.com/office/drawing/2014/main" id="{407065ED-51B3-46F9-AA28-96867CE52D81}"/>
                </a:ext>
              </a:extLst>
            </p:cNvPr>
            <p:cNvSpPr/>
            <p:nvPr/>
          </p:nvSpPr>
          <p:spPr>
            <a:xfrm>
              <a:off x="2920154" y="-141724"/>
              <a:ext cx="2074333" cy="1880214"/>
            </a:xfrm>
            <a:prstGeom prst="rect">
              <a:avLst/>
            </a:prstGeom>
            <a:solidFill>
              <a:schemeClr val="accent1">
                <a:lumMod val="75000"/>
              </a:schemeClr>
            </a:solidFill>
            <a:ln w="25400" cap="flat" cmpd="sng" algn="ctr">
              <a:noFill/>
              <a:prstDash val="solid"/>
            </a:ln>
            <a:effectLst/>
          </p:spPr>
          <p:txBody>
            <a:bodyPr lIns="36000" rIns="36000" rtlCol="0" anchor="ct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FFFFFF"/>
                  </a:solidFill>
                  <a:effectLst/>
                  <a:uLnTx/>
                  <a:uFillTx/>
                  <a:latin typeface="Stockholm Type Bold" pitchFamily="50" charset="0"/>
                  <a:ea typeface="MS Mincho" panose="02020609040205080304" pitchFamily="49" charset="-128"/>
                  <a:cs typeface="Times New Roman" panose="02020603050405020304" pitchFamily="18" charset="0"/>
                </a:rPr>
                <a:t>Näringar med potential att växa </a:t>
              </a:r>
              <a:br>
                <a:rPr kumimoji="0" lang="sv-SE" sz="700" b="0" i="0" u="none" strike="noStrike" kern="1200" cap="none" spc="0" normalizeH="0" baseline="0" noProof="0" dirty="0">
                  <a:ln>
                    <a:noFill/>
                  </a:ln>
                  <a:solidFill>
                    <a:srgbClr val="FFFFFF"/>
                  </a:solidFill>
                  <a:effectLst/>
                  <a:uLnTx/>
                  <a:uFillTx/>
                  <a:latin typeface="Stockholm Type Bold" pitchFamily="50" charset="0"/>
                  <a:ea typeface="MS Mincho" panose="02020609040205080304" pitchFamily="49" charset="-128"/>
                  <a:cs typeface="Times New Roman" panose="02020603050405020304" pitchFamily="18" charset="0"/>
                </a:rPr>
              </a:br>
              <a:endParaRPr kumimoji="0" lang="sv-SE" sz="700" b="0" i="0" u="none" strike="noStrike" kern="1200" cap="none" spc="0" normalizeH="0" baseline="0" noProof="0" dirty="0">
                <a:ln>
                  <a:noFill/>
                </a:ln>
                <a:solidFill>
                  <a:srgbClr val="FFFFFF"/>
                </a:solidFill>
                <a:effectLst/>
                <a:uLnTx/>
                <a:uFillTx/>
                <a:latin typeface="Stockholm Type Bold" pitchFamily="50" charset="0"/>
                <a:ea typeface="MS Mincho" panose="02020609040205080304" pitchFamily="49" charset="-128"/>
                <a:cs typeface="Times New Roman" panose="02020603050405020304" pitchFamily="18" charset="0"/>
              </a:endParaRPr>
            </a:p>
            <a:p>
              <a:pPr marL="0" marR="0" lvl="0" indent="0" algn="ctr" defTabSz="914400" eaLnBrk="1" fontAlgn="auto" latinLnBrk="0" hangingPunct="1">
                <a:lnSpc>
                  <a:spcPts val="1300"/>
                </a:lnSpc>
                <a:spcBef>
                  <a:spcPts val="0"/>
                </a:spcBef>
                <a:spcAft>
                  <a:spcPts val="0"/>
                </a:spcAft>
                <a:buClrTx/>
                <a:buSzTx/>
                <a:buFontTx/>
                <a:buNone/>
                <a:tabLst/>
                <a:defRPr/>
              </a:pPr>
              <a:r>
                <a:rPr lang="sv-SE" sz="700" kern="0" dirty="0">
                  <a:solidFill>
                    <a:srgbClr val="FFFFFF"/>
                  </a:solidFill>
                  <a:latin typeface="Stockholm Type Regular" pitchFamily="50" charset="0"/>
                  <a:ea typeface="MS Mincho" panose="02020609040205080304" pitchFamily="49" charset="-128"/>
                  <a:cs typeface="Times New Roman" panose="02020603050405020304" pitchFamily="18" charset="0"/>
                </a:rPr>
                <a:t>-Byggverksamhet</a:t>
              </a:r>
            </a:p>
            <a:p>
              <a:pPr marL="0" marR="0" lvl="0" indent="0" algn="ctr" defTabSz="914400" eaLnBrk="1" fontAlgn="auto" latinLnBrk="0" hangingPunct="1">
                <a:lnSpc>
                  <a:spcPts val="1300"/>
                </a:lnSpc>
                <a:spcBef>
                  <a:spcPts val="0"/>
                </a:spcBef>
                <a:spcAft>
                  <a:spcPts val="0"/>
                </a:spcAft>
                <a:buClrTx/>
                <a:buSzTx/>
                <a:buFontTx/>
                <a:buNone/>
                <a:tabLst/>
                <a:defRPr/>
              </a:pPr>
              <a:r>
                <a:rPr lang="sv-SE" sz="700" kern="0" dirty="0">
                  <a:solidFill>
                    <a:srgbClr val="FFFFFF"/>
                  </a:solidFill>
                  <a:latin typeface="Stockholm Type Regular" pitchFamily="50" charset="0"/>
                  <a:ea typeface="MS Mincho" panose="02020609040205080304" pitchFamily="49" charset="-128"/>
                  <a:cs typeface="Times New Roman" panose="02020603050405020304" pitchFamily="18" charset="0"/>
                </a:rPr>
                <a:t>-Handel</a:t>
              </a:r>
            </a:p>
          </p:txBody>
        </p:sp>
        <p:sp>
          <p:nvSpPr>
            <p:cNvPr id="45" name="Rektangel 44">
              <a:extLst>
                <a:ext uri="{FF2B5EF4-FFF2-40B4-BE49-F238E27FC236}">
                  <a16:creationId xmlns:a16="http://schemas.microsoft.com/office/drawing/2014/main" id="{4DC52197-378F-4B28-9505-F8198D154512}"/>
                </a:ext>
              </a:extLst>
            </p:cNvPr>
            <p:cNvSpPr/>
            <p:nvPr/>
          </p:nvSpPr>
          <p:spPr>
            <a:xfrm>
              <a:off x="2920154" y="1828048"/>
              <a:ext cx="2074333" cy="1738489"/>
            </a:xfrm>
            <a:prstGeom prst="rect">
              <a:avLst/>
            </a:prstGeom>
            <a:solidFill>
              <a:schemeClr val="accent6">
                <a:lumMod val="25000"/>
              </a:schemeClr>
            </a:solidFill>
            <a:ln w="25400" cap="flat" cmpd="sng" algn="ctr">
              <a:noFill/>
              <a:prstDash val="solid"/>
            </a:ln>
            <a:effectLst/>
          </p:spPr>
          <p:txBody>
            <a:bodyPr lIns="36000" rIns="36000" rtlCol="0" anchor="ctr"/>
            <a:lstStyle/>
            <a:p>
              <a:pPr marL="0" marR="0" lvl="0" indent="0" algn="ctr" defTabSz="914400" eaLnBrk="1" fontAlgn="auto" latinLnBrk="0" hangingPunct="1">
                <a:lnSpc>
                  <a:spcPts val="1300"/>
                </a:lnSpc>
                <a:spcBef>
                  <a:spcPts val="0"/>
                </a:spcBef>
                <a:spcAft>
                  <a:spcPts val="0"/>
                </a:spcAft>
                <a:buClrTx/>
                <a:buSzTx/>
                <a:buFontTx/>
                <a:buNone/>
                <a:tabLst/>
                <a:defRPr/>
              </a:pPr>
              <a:r>
                <a:rPr lang="sv-SE" sz="700" dirty="0">
                  <a:solidFill>
                    <a:srgbClr val="FFFFFF"/>
                  </a:solidFill>
                  <a:latin typeface="Stockholm Type Bold" pitchFamily="50" charset="0"/>
                  <a:ea typeface="MS Mincho" panose="02020609040205080304" pitchFamily="49" charset="-128"/>
                  <a:cs typeface="Times New Roman" panose="02020603050405020304" pitchFamily="18" charset="0"/>
                </a:rPr>
                <a:t>Bör ej stå i fokus för åtgärder (undantag kan finnas)</a:t>
              </a:r>
            </a:p>
            <a:p>
              <a:pPr lvl="0" algn="ctr">
                <a:lnSpc>
                  <a:spcPts val="1300"/>
                </a:lnSpc>
              </a:pPr>
              <a:endParaRPr lang="sv-SE" sz="700" kern="0" dirty="0">
                <a:solidFill>
                  <a:srgbClr val="FFFFFF"/>
                </a:solidFill>
                <a:latin typeface="Stockholm Type Regular" pitchFamily="50" charset="0"/>
                <a:ea typeface="MS Mincho" panose="02020609040205080304" pitchFamily="49" charset="-128"/>
                <a:cs typeface="Times New Roman" panose="02020603050405020304" pitchFamily="18" charset="0"/>
              </a:endParaRPr>
            </a:p>
            <a:p>
              <a:pPr lvl="0" algn="ctr">
                <a:lnSpc>
                  <a:spcPts val="1300"/>
                </a:lnSpc>
              </a:pPr>
              <a:r>
                <a:rPr lang="sv-SE" sz="700" kern="0" dirty="0">
                  <a:solidFill>
                    <a:srgbClr val="FFFFFF"/>
                  </a:solidFill>
                  <a:latin typeface="Stockholm Type Regular" pitchFamily="50" charset="0"/>
                  <a:ea typeface="MS Mincho" panose="02020609040205080304" pitchFamily="49" charset="-128"/>
                  <a:cs typeface="Times New Roman" panose="02020603050405020304" pitchFamily="18" charset="0"/>
                </a:rPr>
                <a:t>-Finans och försäkring</a:t>
              </a:r>
            </a:p>
            <a:p>
              <a:pPr lvl="0" algn="ctr">
                <a:lnSpc>
                  <a:spcPts val="1300"/>
                </a:lnSpc>
                <a:defRPr/>
              </a:pPr>
              <a:r>
                <a:rPr lang="sv-SE" sz="700" kern="0" dirty="0">
                  <a:solidFill>
                    <a:srgbClr val="FFFFFF"/>
                  </a:solidFill>
                  <a:latin typeface="Stockholm Type Regular" pitchFamily="50" charset="0"/>
                  <a:ea typeface="MS Mincho" panose="02020609040205080304" pitchFamily="49" charset="-128"/>
                  <a:cs typeface="Times New Roman" panose="02020603050405020304" pitchFamily="18" charset="0"/>
                </a:rPr>
                <a:t>-Hotell och restaurang</a:t>
              </a:r>
            </a:p>
            <a:p>
              <a:pPr lvl="0" algn="ctr">
                <a:lnSpc>
                  <a:spcPts val="1300"/>
                </a:lnSpc>
                <a:defRPr/>
              </a:pPr>
              <a:r>
                <a:rPr lang="sv-SE" sz="700" kern="0" dirty="0">
                  <a:solidFill>
                    <a:srgbClr val="FFFFFF"/>
                  </a:solidFill>
                  <a:latin typeface="Stockholm Type Regular" pitchFamily="50" charset="0"/>
                  <a:ea typeface="MS Mincho" panose="02020609040205080304" pitchFamily="49" charset="-128"/>
                  <a:cs typeface="Times New Roman" panose="02020603050405020304" pitchFamily="18" charset="0"/>
                </a:rPr>
                <a:t>-Information och kommunikation</a:t>
              </a:r>
            </a:p>
            <a:p>
              <a:pPr lvl="0" algn="ctr">
                <a:lnSpc>
                  <a:spcPts val="1300"/>
                </a:lnSpc>
              </a:pPr>
              <a:endParaRPr lang="sv-SE" sz="700" kern="0" dirty="0">
                <a:solidFill>
                  <a:srgbClr val="FFFFFF"/>
                </a:solidFill>
                <a:latin typeface="Stockholm Type Regular" pitchFamily="50" charset="0"/>
                <a:ea typeface="MS Mincho" panose="02020609040205080304" pitchFamily="49" charset="-128"/>
                <a:cs typeface="Times New Roman" panose="02020603050405020304" pitchFamily="18" charset="0"/>
              </a:endParaRPr>
            </a:p>
          </p:txBody>
        </p:sp>
        <p:sp>
          <p:nvSpPr>
            <p:cNvPr id="46" name="Rektangel 45">
              <a:extLst>
                <a:ext uri="{FF2B5EF4-FFF2-40B4-BE49-F238E27FC236}">
                  <a16:creationId xmlns:a16="http://schemas.microsoft.com/office/drawing/2014/main" id="{11E8C099-9A84-4699-AC0B-136497FA5DA8}"/>
                </a:ext>
              </a:extLst>
            </p:cNvPr>
            <p:cNvSpPr/>
            <p:nvPr/>
          </p:nvSpPr>
          <p:spPr>
            <a:xfrm>
              <a:off x="5084021" y="1833589"/>
              <a:ext cx="2074333" cy="1738489"/>
            </a:xfrm>
            <a:prstGeom prst="rect">
              <a:avLst/>
            </a:prstGeom>
            <a:solidFill>
              <a:srgbClr val="3F3F41">
                <a:lumMod val="60000"/>
                <a:lumOff val="40000"/>
              </a:srgbClr>
            </a:solidFill>
            <a:ln w="25400" cap="flat" cmpd="sng" algn="ctr">
              <a:noFill/>
              <a:prstDash val="solid"/>
            </a:ln>
            <a:effectLst/>
          </p:spPr>
          <p:txBody>
            <a:bodyPr lIns="36000" rIns="36000" rtlCol="0" anchor="ct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FFFFFF"/>
                  </a:solidFill>
                  <a:effectLst/>
                  <a:uLnTx/>
                  <a:uFillTx/>
                  <a:latin typeface="Stockholm Type Bold" pitchFamily="50" charset="0"/>
                  <a:ea typeface="MS Mincho" panose="02020609040205080304" pitchFamily="49" charset="-128"/>
                  <a:cs typeface="Times New Roman" panose="02020603050405020304" pitchFamily="18" charset="0"/>
                </a:rPr>
                <a:t>Profilnäringar med låg tillväxt. Kan stadsplanering och andra åtgärder bidra till att vända trenden?</a:t>
              </a:r>
              <a:endParaRPr lang="sv-SE" sz="700" dirty="0">
                <a:solidFill>
                  <a:srgbClr val="FFFFFF"/>
                </a:solidFill>
                <a:latin typeface="Stockholm Type Bold" pitchFamily="50" charset="0"/>
                <a:ea typeface="MS Mincho" panose="02020609040205080304" pitchFamily="49" charset="-128"/>
                <a:cs typeface="Times New Roman" panose="02020603050405020304" pitchFamily="18" charset="0"/>
              </a:endParaRPr>
            </a:p>
            <a:p>
              <a:pPr marL="0" marR="0" lvl="0" indent="0" algn="ctr" defTabSz="914400" eaLnBrk="1" fontAlgn="auto" latinLnBrk="0" hangingPunct="1">
                <a:lnSpc>
                  <a:spcPts val="1300"/>
                </a:lnSpc>
                <a:spcBef>
                  <a:spcPts val="0"/>
                </a:spcBef>
                <a:spcAft>
                  <a:spcPts val="0"/>
                </a:spcAft>
                <a:buClrTx/>
                <a:buSzTx/>
                <a:buFontTx/>
                <a:buNone/>
                <a:tabLst/>
                <a:defRPr/>
              </a:pPr>
              <a:endParaRPr lang="sv-SE" sz="700" dirty="0">
                <a:solidFill>
                  <a:srgbClr val="FFFFFF"/>
                </a:solidFill>
                <a:latin typeface="Stockholm Type Bold" pitchFamily="50" charset="0"/>
                <a:ea typeface="MS Mincho" panose="02020609040205080304" pitchFamily="49" charset="-128"/>
                <a:cs typeface="Times New Roman" panose="02020603050405020304" pitchFamily="18" charset="0"/>
              </a:endParaRPr>
            </a:p>
            <a:p>
              <a:pPr marL="0" marR="0" lvl="0" indent="0" algn="ctr" defTabSz="914400" eaLnBrk="1" fontAlgn="auto" latinLnBrk="0" hangingPunct="1">
                <a:lnSpc>
                  <a:spcPts val="1300"/>
                </a:lnSpc>
                <a:spcBef>
                  <a:spcPts val="0"/>
                </a:spcBef>
                <a:spcAft>
                  <a:spcPts val="0"/>
                </a:spcAft>
                <a:buClrTx/>
                <a:buSzTx/>
                <a:buFontTx/>
                <a:buNone/>
                <a:tabLst/>
                <a:defRPr/>
              </a:pPr>
              <a:r>
                <a:rPr lang="sv-SE" sz="700" dirty="0">
                  <a:solidFill>
                    <a:srgbClr val="FFFFFF"/>
                  </a:solidFill>
                  <a:latin typeface="Stockholm Type Regular" pitchFamily="50" charset="0"/>
                  <a:ea typeface="MS Mincho" panose="02020609040205080304" pitchFamily="49" charset="-128"/>
                  <a:cs typeface="Times New Roman" panose="02020603050405020304" pitchFamily="18" charset="0"/>
                </a:rPr>
                <a:t>-Utbildning</a:t>
              </a:r>
            </a:p>
            <a:p>
              <a:pPr marL="0" marR="0" lvl="0" indent="0" algn="ctr" defTabSz="914400" eaLnBrk="1" fontAlgn="auto" latinLnBrk="0" hangingPunct="1">
                <a:lnSpc>
                  <a:spcPts val="1300"/>
                </a:lnSpc>
                <a:spcBef>
                  <a:spcPts val="0"/>
                </a:spcBef>
                <a:spcAft>
                  <a:spcPts val="0"/>
                </a:spcAft>
                <a:buClrTx/>
                <a:buSzTx/>
                <a:buFontTx/>
                <a:buNone/>
                <a:tabLst/>
                <a:defRPr/>
              </a:pPr>
              <a:r>
                <a:rPr lang="sv-SE" sz="700" dirty="0">
                  <a:solidFill>
                    <a:srgbClr val="FFFFFF"/>
                  </a:solidFill>
                  <a:latin typeface="Stockholm Type Regular" pitchFamily="50" charset="0"/>
                  <a:ea typeface="MS Mincho" panose="02020609040205080304" pitchFamily="49" charset="-128"/>
                  <a:cs typeface="Times New Roman" panose="02020603050405020304" pitchFamily="18" charset="0"/>
                </a:rPr>
                <a:t>-Vård och omsorg</a:t>
              </a:r>
            </a:p>
            <a:p>
              <a:pPr marL="0" marR="0" lvl="0" indent="0" algn="ctr" defTabSz="914400" eaLnBrk="1" fontAlgn="auto" latinLnBrk="0" hangingPunct="1">
                <a:lnSpc>
                  <a:spcPts val="1300"/>
                </a:lnSpc>
                <a:spcBef>
                  <a:spcPts val="0"/>
                </a:spcBef>
                <a:spcAft>
                  <a:spcPts val="0"/>
                </a:spcAft>
                <a:buClrTx/>
                <a:buSzTx/>
                <a:buFontTx/>
                <a:buNone/>
                <a:tabLst/>
                <a:defRPr/>
              </a:pPr>
              <a:r>
                <a:rPr lang="sv-SE" sz="700" dirty="0">
                  <a:solidFill>
                    <a:srgbClr val="FFFFFF"/>
                  </a:solidFill>
                  <a:latin typeface="Stockholm Type Regular" pitchFamily="50" charset="0"/>
                  <a:ea typeface="MS Mincho" panose="02020609040205080304" pitchFamily="49" charset="-128"/>
                  <a:cs typeface="Times New Roman" panose="02020603050405020304" pitchFamily="18" charset="0"/>
                </a:rPr>
                <a:t>-Kultur, nöje, fritid</a:t>
              </a:r>
            </a:p>
          </p:txBody>
        </p:sp>
      </p:grpSp>
      <p:graphicFrame>
        <p:nvGraphicFramePr>
          <p:cNvPr id="47" name="Diagram 46">
            <a:extLst>
              <a:ext uri="{FF2B5EF4-FFF2-40B4-BE49-F238E27FC236}">
                <a16:creationId xmlns:a16="http://schemas.microsoft.com/office/drawing/2014/main" id="{C33DD356-3122-4895-94E4-8EB5DD17DE63}"/>
              </a:ext>
            </a:extLst>
          </p:cNvPr>
          <p:cNvGraphicFramePr>
            <a:graphicFrameLocks/>
          </p:cNvGraphicFramePr>
          <p:nvPr>
            <p:extLst>
              <p:ext uri="{D42A27DB-BD31-4B8C-83A1-F6EECF244321}">
                <p14:modId xmlns:p14="http://schemas.microsoft.com/office/powerpoint/2010/main" val="1949241685"/>
              </p:ext>
            </p:extLst>
          </p:nvPr>
        </p:nvGraphicFramePr>
        <p:xfrm>
          <a:off x="4392268" y="4128824"/>
          <a:ext cx="4284187" cy="2540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3369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Låt oss blicka framåt</a:t>
            </a:r>
          </a:p>
        </p:txBody>
      </p:sp>
      <p:sp>
        <p:nvSpPr>
          <p:cNvPr id="3" name="Platshållare för text 2"/>
          <p:cNvSpPr>
            <a:spLocks noGrp="1"/>
          </p:cNvSpPr>
          <p:nvPr>
            <p:ph type="body" sz="quarter" idx="18"/>
          </p:nvPr>
        </p:nvSpPr>
        <p:spPr/>
        <p:txBody>
          <a:bodyPr/>
          <a:lstStyle/>
          <a:p>
            <a:endParaRPr lang="sv-SE" dirty="0"/>
          </a:p>
        </p:txBody>
      </p:sp>
      <p:sp>
        <p:nvSpPr>
          <p:cNvPr id="4" name="Platshållare för bild 3"/>
          <p:cNvSpPr>
            <a:spLocks noGrp="1"/>
          </p:cNvSpPr>
          <p:nvPr>
            <p:ph type="pic" sz="quarter" idx="13"/>
          </p:nvPr>
        </p:nvSpPr>
        <p:spPr/>
      </p:sp>
      <p:sp>
        <p:nvSpPr>
          <p:cNvPr id="5" name="Platshållare för text 4"/>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2025631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Befolkningsframskrivningar</a:t>
            </a:r>
          </a:p>
        </p:txBody>
      </p:sp>
      <p:graphicFrame>
        <p:nvGraphicFramePr>
          <p:cNvPr id="6" name="Diagram 5"/>
          <p:cNvGraphicFramePr/>
          <p:nvPr>
            <p:extLst>
              <p:ext uri="{D42A27DB-BD31-4B8C-83A1-F6EECF244321}">
                <p14:modId xmlns:p14="http://schemas.microsoft.com/office/powerpoint/2010/main" val="1814397512"/>
              </p:ext>
            </p:extLst>
          </p:nvPr>
        </p:nvGraphicFramePr>
        <p:xfrm>
          <a:off x="457200" y="980728"/>
          <a:ext cx="8229600"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2865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Befolkningsutveckling per åldersgrupp</a:t>
            </a:r>
          </a:p>
        </p:txBody>
      </p:sp>
      <p:graphicFrame>
        <p:nvGraphicFramePr>
          <p:cNvPr id="6" name="Diagram 5"/>
          <p:cNvGraphicFramePr/>
          <p:nvPr>
            <p:extLst>
              <p:ext uri="{D42A27DB-BD31-4B8C-83A1-F6EECF244321}">
                <p14:modId xmlns:p14="http://schemas.microsoft.com/office/powerpoint/2010/main" val="2418980814"/>
              </p:ext>
            </p:extLst>
          </p:nvPr>
        </p:nvGraphicFramePr>
        <p:xfrm>
          <a:off x="457200" y="1052736"/>
          <a:ext cx="8229599" cy="50405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6396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Befolkningsökning per stadsdel och åldersgrupp </a:t>
            </a:r>
          </a:p>
        </p:txBody>
      </p:sp>
      <p:graphicFrame>
        <p:nvGraphicFramePr>
          <p:cNvPr id="4" name="Diagram 3"/>
          <p:cNvGraphicFramePr>
            <a:graphicFrameLocks/>
          </p:cNvGraphicFramePr>
          <p:nvPr>
            <p:extLst>
              <p:ext uri="{D42A27DB-BD31-4B8C-83A1-F6EECF244321}">
                <p14:modId xmlns:p14="http://schemas.microsoft.com/office/powerpoint/2010/main" val="409822268"/>
              </p:ext>
            </p:extLst>
          </p:nvPr>
        </p:nvGraphicFramePr>
        <p:xfrm>
          <a:off x="457200" y="1484784"/>
          <a:ext cx="822960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5664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endParaRPr lang="sv-SE"/>
          </a:p>
        </p:txBody>
      </p:sp>
      <p:sp>
        <p:nvSpPr>
          <p:cNvPr id="4" name="Rubrik 3"/>
          <p:cNvSpPr>
            <a:spLocks noGrp="1"/>
          </p:cNvSpPr>
          <p:nvPr>
            <p:ph type="title"/>
          </p:nvPr>
        </p:nvSpPr>
        <p:spPr/>
        <p:txBody>
          <a:bodyPr/>
          <a:lstStyle/>
          <a:p>
            <a:endParaRPr lang="sv-SE"/>
          </a:p>
        </p:txBody>
      </p:sp>
      <p:sp>
        <p:nvSpPr>
          <p:cNvPr id="5" name="Moln 4"/>
          <p:cNvSpPr/>
          <p:nvPr/>
        </p:nvSpPr>
        <p:spPr>
          <a:xfrm>
            <a:off x="1043608" y="1196752"/>
            <a:ext cx="6696744" cy="4448316"/>
          </a:xfrm>
          <a:prstGeom prst="clou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3200" dirty="0"/>
              <a:t>Hur ska vi jobba för att utveckla Stockholms näringsliv?</a:t>
            </a:r>
          </a:p>
        </p:txBody>
      </p:sp>
    </p:spTree>
    <p:extLst>
      <p:ext uri="{BB962C8B-B14F-4D97-AF65-F5344CB8AC3E}">
        <p14:creationId xmlns:p14="http://schemas.microsoft.com/office/powerpoint/2010/main" val="1595137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Tack för idag!</a:t>
            </a:r>
          </a:p>
        </p:txBody>
      </p:sp>
      <p:sp>
        <p:nvSpPr>
          <p:cNvPr id="3" name="Underrubrik 2"/>
          <p:cNvSpPr>
            <a:spLocks noGrp="1"/>
          </p:cNvSpPr>
          <p:nvPr>
            <p:ph type="subTitle" idx="1"/>
          </p:nvPr>
        </p:nvSpPr>
        <p:spPr/>
        <p:txBody>
          <a:bodyPr/>
          <a:lstStyle/>
          <a:p>
            <a:r>
              <a:rPr lang="sv-SE" dirty="0"/>
              <a:t>frågor kan mailas till</a:t>
            </a:r>
          </a:p>
          <a:p>
            <a:r>
              <a:rPr lang="sv-SE" dirty="0"/>
              <a:t>Erik.hellsing@stockholm.se</a:t>
            </a:r>
          </a:p>
        </p:txBody>
      </p:sp>
    </p:spTree>
    <p:extLst>
      <p:ext uri="{BB962C8B-B14F-4D97-AF65-F5344CB8AC3E}">
        <p14:creationId xmlns:p14="http://schemas.microsoft.com/office/powerpoint/2010/main" val="52873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Konjunkturbarometern</a:t>
            </a:r>
          </a:p>
        </p:txBody>
      </p:sp>
      <p:sp>
        <p:nvSpPr>
          <p:cNvPr id="4" name="Platshållare för text 3"/>
          <p:cNvSpPr>
            <a:spLocks noGrp="1"/>
          </p:cNvSpPr>
          <p:nvPr>
            <p:ph type="body" sz="quarter" idx="13"/>
          </p:nvPr>
        </p:nvSpPr>
        <p:spPr/>
        <p:txBody>
          <a:bodyPr/>
          <a:lstStyle/>
          <a:p>
            <a:r>
              <a:rPr lang="sv-SE" dirty="0"/>
              <a:t>Konjunkturinstitutet</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2229932001"/>
              </p:ext>
            </p:extLst>
          </p:nvPr>
        </p:nvGraphicFramePr>
        <p:xfrm>
          <a:off x="457200" y="1439863"/>
          <a:ext cx="7283450" cy="4294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015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Anställda som blivit av med arbete </a:t>
            </a:r>
            <a:r>
              <a:rPr lang="sv-SE" dirty="0" err="1"/>
              <a:t>pga</a:t>
            </a:r>
            <a:r>
              <a:rPr lang="sv-SE" dirty="0"/>
              <a:t> konkurs</a:t>
            </a:r>
          </a:p>
        </p:txBody>
      </p:sp>
      <p:sp>
        <p:nvSpPr>
          <p:cNvPr id="4" name="Platshållare för text 3"/>
          <p:cNvSpPr>
            <a:spLocks noGrp="1"/>
          </p:cNvSpPr>
          <p:nvPr>
            <p:ph type="body" sz="quarter" idx="13"/>
          </p:nvPr>
        </p:nvSpPr>
        <p:spPr/>
        <p:txBody>
          <a:bodyPr/>
          <a:lstStyle/>
          <a:p>
            <a:r>
              <a:rPr lang="sv-SE" dirty="0"/>
              <a:t>SCB</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2766850285"/>
              </p:ext>
            </p:extLst>
          </p:nvPr>
        </p:nvGraphicFramePr>
        <p:xfrm>
          <a:off x="457200" y="1439863"/>
          <a:ext cx="8229600" cy="4294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279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Konkurser och rekonstruktioner </a:t>
            </a:r>
            <a:br>
              <a:rPr lang="sv-SE" dirty="0"/>
            </a:br>
            <a:r>
              <a:rPr lang="sv-SE" dirty="0"/>
              <a:t>– Arbetsställen i Stockholm</a:t>
            </a:r>
          </a:p>
        </p:txBody>
      </p:sp>
      <p:sp>
        <p:nvSpPr>
          <p:cNvPr id="4" name="Platshållare för text 3"/>
          <p:cNvSpPr>
            <a:spLocks noGrp="1"/>
          </p:cNvSpPr>
          <p:nvPr>
            <p:ph type="body" sz="quarter" idx="13"/>
          </p:nvPr>
        </p:nvSpPr>
        <p:spPr/>
        <p:txBody>
          <a:bodyPr/>
          <a:lstStyle/>
          <a:p>
            <a:r>
              <a:rPr lang="sv-SE" dirty="0"/>
              <a:t>SCB, Bolagsverket, Bearbetning, </a:t>
            </a:r>
            <a:r>
              <a:rPr lang="sv-SE" dirty="0" err="1"/>
              <a:t>InS</a:t>
            </a:r>
            <a:endParaRPr lang="sv-SE"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3414392268"/>
              </p:ext>
            </p:extLst>
          </p:nvPr>
        </p:nvGraphicFramePr>
        <p:xfrm>
          <a:off x="457200" y="1439863"/>
          <a:ext cx="8229600" cy="4294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730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Varsel Stockholms län 2020</a:t>
            </a:r>
          </a:p>
        </p:txBody>
      </p:sp>
      <p:sp>
        <p:nvSpPr>
          <p:cNvPr id="4" name="Platshållare för text 3"/>
          <p:cNvSpPr>
            <a:spLocks noGrp="1"/>
          </p:cNvSpPr>
          <p:nvPr>
            <p:ph type="body" sz="quarter" idx="13"/>
          </p:nvPr>
        </p:nvSpPr>
        <p:spPr/>
        <p:txBody>
          <a:bodyPr/>
          <a:lstStyle/>
          <a:p>
            <a:r>
              <a:rPr lang="sv-SE" dirty="0"/>
              <a:t>Arbetsförmedlingen</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1512217702"/>
              </p:ext>
            </p:extLst>
          </p:nvPr>
        </p:nvGraphicFramePr>
        <p:xfrm>
          <a:off x="457200" y="1439863"/>
          <a:ext cx="7283450" cy="4294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134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Korttidspermitteringar</a:t>
            </a:r>
            <a:r>
              <a:rPr lang="sv-SE" dirty="0"/>
              <a:t> t.o.m. 31 juli 2020</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112616720"/>
              </p:ext>
            </p:extLst>
          </p:nvPr>
        </p:nvGraphicFramePr>
        <p:xfrm>
          <a:off x="457200" y="1288801"/>
          <a:ext cx="8229599" cy="5488544"/>
        </p:xfrm>
        <a:graphic>
          <a:graphicData uri="http://schemas.openxmlformats.org/drawingml/2006/table">
            <a:tbl>
              <a:tblPr/>
              <a:tblGrid>
                <a:gridCol w="3011942">
                  <a:extLst>
                    <a:ext uri="{9D8B030D-6E8A-4147-A177-3AD203B41FA5}">
                      <a16:colId xmlns:a16="http://schemas.microsoft.com/office/drawing/2014/main" val="527880230"/>
                    </a:ext>
                  </a:extLst>
                </a:gridCol>
                <a:gridCol w="836651">
                  <a:extLst>
                    <a:ext uri="{9D8B030D-6E8A-4147-A177-3AD203B41FA5}">
                      <a16:colId xmlns:a16="http://schemas.microsoft.com/office/drawing/2014/main" val="33125319"/>
                    </a:ext>
                  </a:extLst>
                </a:gridCol>
                <a:gridCol w="912710">
                  <a:extLst>
                    <a:ext uri="{9D8B030D-6E8A-4147-A177-3AD203B41FA5}">
                      <a16:colId xmlns:a16="http://schemas.microsoft.com/office/drawing/2014/main" val="3328141668"/>
                    </a:ext>
                  </a:extLst>
                </a:gridCol>
                <a:gridCol w="867075">
                  <a:extLst>
                    <a:ext uri="{9D8B030D-6E8A-4147-A177-3AD203B41FA5}">
                      <a16:colId xmlns:a16="http://schemas.microsoft.com/office/drawing/2014/main" val="21342528"/>
                    </a:ext>
                  </a:extLst>
                </a:gridCol>
                <a:gridCol w="821438">
                  <a:extLst>
                    <a:ext uri="{9D8B030D-6E8A-4147-A177-3AD203B41FA5}">
                      <a16:colId xmlns:a16="http://schemas.microsoft.com/office/drawing/2014/main" val="3694620543"/>
                    </a:ext>
                  </a:extLst>
                </a:gridCol>
                <a:gridCol w="1034404">
                  <a:extLst>
                    <a:ext uri="{9D8B030D-6E8A-4147-A177-3AD203B41FA5}">
                      <a16:colId xmlns:a16="http://schemas.microsoft.com/office/drawing/2014/main" val="1965296749"/>
                    </a:ext>
                  </a:extLst>
                </a:gridCol>
                <a:gridCol w="745379">
                  <a:extLst>
                    <a:ext uri="{9D8B030D-6E8A-4147-A177-3AD203B41FA5}">
                      <a16:colId xmlns:a16="http://schemas.microsoft.com/office/drawing/2014/main" val="3883513483"/>
                    </a:ext>
                  </a:extLst>
                </a:gridCol>
              </a:tblGrid>
              <a:tr h="1015051">
                <a:tc>
                  <a:txBody>
                    <a:bodyPr/>
                    <a:lstStyle/>
                    <a:p>
                      <a:pPr algn="l" fontAlgn="ctr"/>
                      <a:r>
                        <a:rPr lang="sv-SE" sz="1200" b="1" i="0" u="none" strike="noStrike" dirty="0">
                          <a:solidFill>
                            <a:srgbClr val="FFFFFF"/>
                          </a:solidFill>
                          <a:effectLst/>
                          <a:latin typeface="Arial" panose="020B0604020202020204" pitchFamily="34" charset="0"/>
                        </a:rPr>
                        <a:t>Stockholms län</a:t>
                      </a:r>
                    </a:p>
                  </a:txBody>
                  <a:tcPr marL="45720" marR="4572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l" fontAlgn="ctr"/>
                      <a:r>
                        <a:rPr lang="sv-SE" sz="1200" b="1" i="0" u="none" strike="noStrike" dirty="0">
                          <a:solidFill>
                            <a:srgbClr val="FFFFFF"/>
                          </a:solidFill>
                          <a:effectLst/>
                          <a:latin typeface="Arial" panose="020B0604020202020204" pitchFamily="34" charset="0"/>
                        </a:rPr>
                        <a:t>Företag</a:t>
                      </a:r>
                    </a:p>
                  </a:txBody>
                  <a:tcPr marL="45720" marR="45720" marT="0" marB="36000" vert="vert27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l" fontAlgn="ctr"/>
                      <a:r>
                        <a:rPr lang="sv-SE" sz="1200" b="1" i="0" u="none" strike="noStrike" dirty="0">
                          <a:solidFill>
                            <a:srgbClr val="FFFFFF"/>
                          </a:solidFill>
                          <a:effectLst/>
                          <a:latin typeface="Arial" panose="020B0604020202020204" pitchFamily="34" charset="0"/>
                        </a:rPr>
                        <a:t>Anställda</a:t>
                      </a:r>
                    </a:p>
                  </a:txBody>
                  <a:tcPr marL="45720" marR="45720" marT="0" marB="36000" vert="vert27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l" fontAlgn="ctr"/>
                      <a:r>
                        <a:rPr lang="sv-SE" sz="1200" b="1" i="0" u="none" strike="noStrike" dirty="0">
                          <a:solidFill>
                            <a:srgbClr val="FFFFFF"/>
                          </a:solidFill>
                          <a:effectLst/>
                          <a:latin typeface="Arial" panose="020B0604020202020204" pitchFamily="34" charset="0"/>
                        </a:rPr>
                        <a:t>Bidrag Mkr</a:t>
                      </a:r>
                    </a:p>
                  </a:txBody>
                  <a:tcPr marL="45720" marR="45720" marT="0" marB="36000" vert="vert27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l" fontAlgn="ctr"/>
                      <a:r>
                        <a:rPr lang="sv-SE" sz="1200" b="1" i="0" u="none" strike="noStrike" dirty="0">
                          <a:solidFill>
                            <a:srgbClr val="FFFFFF"/>
                          </a:solidFill>
                          <a:effectLst/>
                          <a:latin typeface="Arial" panose="020B0604020202020204" pitchFamily="34" charset="0"/>
                        </a:rPr>
                        <a:t>Bidrag per anställd kr</a:t>
                      </a:r>
                    </a:p>
                  </a:txBody>
                  <a:tcPr marL="45720" marR="45720" marT="0" marB="36000" vert="vert27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l" fontAlgn="ctr"/>
                      <a:r>
                        <a:rPr lang="sv-SE" sz="1200" b="1" i="0" u="none" strike="noStrike" dirty="0">
                          <a:solidFill>
                            <a:srgbClr val="FFFFFF"/>
                          </a:solidFill>
                          <a:effectLst/>
                          <a:latin typeface="Arial" panose="020B0604020202020204" pitchFamily="34" charset="0"/>
                        </a:rPr>
                        <a:t>Bidrag per företag kr</a:t>
                      </a:r>
                    </a:p>
                  </a:txBody>
                  <a:tcPr marL="45720" marR="45720" marT="0" marB="36000" vert="vert27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l" fontAlgn="ctr"/>
                      <a:r>
                        <a:rPr lang="sv-SE" sz="1200" b="1" i="0" u="none" strike="noStrike" dirty="0">
                          <a:solidFill>
                            <a:srgbClr val="FFFFFF"/>
                          </a:solidFill>
                          <a:effectLst/>
                          <a:latin typeface="Arial" panose="020B0604020202020204" pitchFamily="34" charset="0"/>
                        </a:rPr>
                        <a:t>Anställda per företag</a:t>
                      </a:r>
                    </a:p>
                  </a:txBody>
                  <a:tcPr marL="45720" marR="45720" marT="0" marB="36000" vert="vert27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extLst>
                  <a:ext uri="{0D108BD9-81ED-4DB2-BD59-A6C34878D82A}">
                    <a16:rowId xmlns:a16="http://schemas.microsoft.com/office/drawing/2014/main" val="426207799"/>
                  </a:ext>
                </a:extLst>
              </a:tr>
              <a:tr h="235447">
                <a:tc>
                  <a:txBody>
                    <a:bodyPr/>
                    <a:lstStyle/>
                    <a:p>
                      <a:pPr algn="l" fontAlgn="ctr"/>
                      <a:r>
                        <a:rPr lang="sv-SE" sz="1200" b="1" i="0" u="none" strike="noStrike" dirty="0">
                          <a:solidFill>
                            <a:srgbClr val="FFFFFF"/>
                          </a:solidFill>
                          <a:effectLst/>
                          <a:latin typeface="Arial" panose="020B0604020202020204" pitchFamily="34" charset="0"/>
                        </a:rPr>
                        <a:t>A Jordbruk, skogsbruk och fiske</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dirty="0">
                          <a:solidFill>
                            <a:srgbClr val="000000"/>
                          </a:solidFill>
                          <a:effectLst/>
                          <a:latin typeface="Arial" panose="020B0604020202020204" pitchFamily="34" charset="0"/>
                        </a:rPr>
                        <a:t>            16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43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2,3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52 444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140 942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2,7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extLst>
                  <a:ext uri="{0D108BD9-81ED-4DB2-BD59-A6C34878D82A}">
                    <a16:rowId xmlns:a16="http://schemas.microsoft.com/office/drawing/2014/main" val="4202485655"/>
                  </a:ext>
                </a:extLst>
              </a:tr>
              <a:tr h="235447">
                <a:tc>
                  <a:txBody>
                    <a:bodyPr/>
                    <a:lstStyle/>
                    <a:p>
                      <a:pPr algn="l" fontAlgn="ctr"/>
                      <a:r>
                        <a:rPr lang="sv-SE" sz="1200" b="1" i="0" u="none" strike="noStrike" dirty="0">
                          <a:solidFill>
                            <a:srgbClr val="FFFFFF"/>
                          </a:solidFill>
                          <a:effectLst/>
                          <a:latin typeface="Arial" panose="020B0604020202020204" pitchFamily="34" charset="0"/>
                        </a:rPr>
                        <a:t>C Tillverkning</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a:solidFill>
                            <a:srgbClr val="000000"/>
                          </a:solidFill>
                          <a:effectLst/>
                          <a:latin typeface="Arial" panose="020B0604020202020204" pitchFamily="34" charset="0"/>
                        </a:rPr>
                        <a:t>          959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25 150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1 217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48 382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1 268 838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26,2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extLst>
                  <a:ext uri="{0D108BD9-81ED-4DB2-BD59-A6C34878D82A}">
                    <a16:rowId xmlns:a16="http://schemas.microsoft.com/office/drawing/2014/main" val="2327019134"/>
                  </a:ext>
                </a:extLst>
              </a:tr>
              <a:tr h="235447">
                <a:tc>
                  <a:txBody>
                    <a:bodyPr/>
                    <a:lstStyle/>
                    <a:p>
                      <a:pPr algn="l" fontAlgn="ctr"/>
                      <a:r>
                        <a:rPr lang="sv-SE" sz="1200" b="1" i="0" u="none" strike="noStrike">
                          <a:solidFill>
                            <a:srgbClr val="FFFFFF"/>
                          </a:solidFill>
                          <a:effectLst/>
                          <a:latin typeface="Arial" panose="020B0604020202020204" pitchFamily="34" charset="0"/>
                        </a:rPr>
                        <a:t>D El, gas, värme och kyla</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dirty="0">
                          <a:solidFill>
                            <a:srgbClr val="000000"/>
                          </a:solidFill>
                          <a:effectLst/>
                          <a:latin typeface="Arial" panose="020B0604020202020204" pitchFamily="34" charset="0"/>
                        </a:rPr>
                        <a:t>              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22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1,4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63 610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199 916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3,1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extLst>
                  <a:ext uri="{0D108BD9-81ED-4DB2-BD59-A6C34878D82A}">
                    <a16:rowId xmlns:a16="http://schemas.microsoft.com/office/drawing/2014/main" val="2334763969"/>
                  </a:ext>
                </a:extLst>
              </a:tr>
              <a:tr h="235447">
                <a:tc>
                  <a:txBody>
                    <a:bodyPr/>
                    <a:lstStyle/>
                    <a:p>
                      <a:pPr algn="l" fontAlgn="ctr"/>
                      <a:r>
                        <a:rPr lang="sv-SE" sz="1200" b="1" i="0" u="none" strike="noStrike">
                          <a:solidFill>
                            <a:srgbClr val="FFFFFF"/>
                          </a:solidFill>
                          <a:effectLst/>
                          <a:latin typeface="Arial" panose="020B0604020202020204" pitchFamily="34" charset="0"/>
                        </a:rPr>
                        <a:t>E Vatten, avlopp &amp; avfall</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dirty="0">
                          <a:solidFill>
                            <a:srgbClr val="000000"/>
                          </a:solidFill>
                          <a:effectLst/>
                          <a:latin typeface="Arial" panose="020B0604020202020204" pitchFamily="34" charset="0"/>
                        </a:rPr>
                        <a:t>            27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196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9,3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47 564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345 279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7,3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extLst>
                  <a:ext uri="{0D108BD9-81ED-4DB2-BD59-A6C34878D82A}">
                    <a16:rowId xmlns:a16="http://schemas.microsoft.com/office/drawing/2014/main" val="2829492992"/>
                  </a:ext>
                </a:extLst>
              </a:tr>
              <a:tr h="235447">
                <a:tc>
                  <a:txBody>
                    <a:bodyPr/>
                    <a:lstStyle/>
                    <a:p>
                      <a:pPr algn="l" fontAlgn="ctr"/>
                      <a:r>
                        <a:rPr lang="sv-SE" sz="1200" b="1" i="0" u="none" strike="noStrike">
                          <a:solidFill>
                            <a:srgbClr val="FFFFFF"/>
                          </a:solidFill>
                          <a:effectLst/>
                          <a:latin typeface="Arial" panose="020B0604020202020204" pitchFamily="34" charset="0"/>
                        </a:rPr>
                        <a:t>F Byggverksamhet</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dirty="0">
                          <a:solidFill>
                            <a:srgbClr val="000000"/>
                          </a:solidFill>
                          <a:effectLst/>
                          <a:latin typeface="Arial" panose="020B0604020202020204" pitchFamily="34" charset="0"/>
                        </a:rPr>
                        <a:t>        1 221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4 873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274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56 301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224 698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4,0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extLst>
                  <a:ext uri="{0D108BD9-81ED-4DB2-BD59-A6C34878D82A}">
                    <a16:rowId xmlns:a16="http://schemas.microsoft.com/office/drawing/2014/main" val="2767885249"/>
                  </a:ext>
                </a:extLst>
              </a:tr>
              <a:tr h="235447">
                <a:tc>
                  <a:txBody>
                    <a:bodyPr/>
                    <a:lstStyle/>
                    <a:p>
                      <a:pPr algn="l" fontAlgn="ctr"/>
                      <a:r>
                        <a:rPr lang="sv-SE" sz="1200" b="1" i="0" u="none" strike="noStrike">
                          <a:solidFill>
                            <a:srgbClr val="FFFFFF"/>
                          </a:solidFill>
                          <a:effectLst/>
                          <a:latin typeface="Arial" panose="020B0604020202020204" pitchFamily="34" charset="0"/>
                        </a:rPr>
                        <a:t>G Handel; reparation av fordon</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dirty="0">
                          <a:solidFill>
                            <a:srgbClr val="000000"/>
                          </a:solidFill>
                          <a:effectLst/>
                          <a:latin typeface="Arial" panose="020B0604020202020204" pitchFamily="34" charset="0"/>
                        </a:rPr>
                        <a:t>        3 442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37 606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1 552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41 263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450 827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10,9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extLst>
                  <a:ext uri="{0D108BD9-81ED-4DB2-BD59-A6C34878D82A}">
                    <a16:rowId xmlns:a16="http://schemas.microsoft.com/office/drawing/2014/main" val="2866491441"/>
                  </a:ext>
                </a:extLst>
              </a:tr>
              <a:tr h="235447">
                <a:tc>
                  <a:txBody>
                    <a:bodyPr/>
                    <a:lstStyle/>
                    <a:p>
                      <a:pPr algn="l" fontAlgn="ctr"/>
                      <a:r>
                        <a:rPr lang="sv-SE" sz="1200" b="1" i="0" u="none" strike="noStrike">
                          <a:solidFill>
                            <a:srgbClr val="FFFFFF"/>
                          </a:solidFill>
                          <a:effectLst/>
                          <a:latin typeface="Arial" panose="020B0604020202020204" pitchFamily="34" charset="0"/>
                        </a:rPr>
                        <a:t>H Transport och magasinering</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dirty="0">
                          <a:solidFill>
                            <a:srgbClr val="000000"/>
                          </a:solidFill>
                          <a:effectLst/>
                          <a:latin typeface="Arial" panose="020B0604020202020204" pitchFamily="34" charset="0"/>
                        </a:rPr>
                        <a:t>        1 077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dirty="0">
                          <a:solidFill>
                            <a:srgbClr val="000000"/>
                          </a:solidFill>
                          <a:effectLst/>
                          <a:latin typeface="Arial" panose="020B0604020202020204" pitchFamily="34" charset="0"/>
                        </a:rPr>
                        <a:t>        12 073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574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47 537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532 877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11,2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extLst>
                  <a:ext uri="{0D108BD9-81ED-4DB2-BD59-A6C34878D82A}">
                    <a16:rowId xmlns:a16="http://schemas.microsoft.com/office/drawing/2014/main" val="1851994369"/>
                  </a:ext>
                </a:extLst>
              </a:tr>
              <a:tr h="235447">
                <a:tc>
                  <a:txBody>
                    <a:bodyPr/>
                    <a:lstStyle/>
                    <a:p>
                      <a:pPr algn="l" fontAlgn="ctr"/>
                      <a:r>
                        <a:rPr lang="sv-SE" sz="1200" b="1" i="0" u="none" strike="noStrike">
                          <a:solidFill>
                            <a:srgbClr val="FFFFFF"/>
                          </a:solidFill>
                          <a:effectLst/>
                          <a:latin typeface="Arial" panose="020B0604020202020204" pitchFamily="34" charset="0"/>
                        </a:rPr>
                        <a:t>I Hotell- och restaurangverksamhet</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a:solidFill>
                            <a:srgbClr val="000000"/>
                          </a:solidFill>
                          <a:effectLst/>
                          <a:latin typeface="Arial" panose="020B0604020202020204" pitchFamily="34" charset="0"/>
                        </a:rPr>
                        <a:t>        2 317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dirty="0">
                          <a:solidFill>
                            <a:srgbClr val="000000"/>
                          </a:solidFill>
                          <a:effectLst/>
                          <a:latin typeface="Arial" panose="020B0604020202020204" pitchFamily="34" charset="0"/>
                        </a:rPr>
                        <a:t>        24 923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1 125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45 154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485 700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10,8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extLst>
                  <a:ext uri="{0D108BD9-81ED-4DB2-BD59-A6C34878D82A}">
                    <a16:rowId xmlns:a16="http://schemas.microsoft.com/office/drawing/2014/main" val="2810381422"/>
                  </a:ext>
                </a:extLst>
              </a:tr>
              <a:tr h="235447">
                <a:tc>
                  <a:txBody>
                    <a:bodyPr/>
                    <a:lstStyle/>
                    <a:p>
                      <a:pPr algn="l" fontAlgn="ctr"/>
                      <a:r>
                        <a:rPr lang="sv-SE" sz="1200" b="1" i="0" u="none" strike="noStrike">
                          <a:solidFill>
                            <a:srgbClr val="FFFFFF"/>
                          </a:solidFill>
                          <a:effectLst/>
                          <a:latin typeface="Arial" panose="020B0604020202020204" pitchFamily="34" charset="0"/>
                        </a:rPr>
                        <a:t>J ITC</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a:solidFill>
                            <a:srgbClr val="000000"/>
                          </a:solidFill>
                          <a:effectLst/>
                          <a:latin typeface="Arial" panose="020B0604020202020204" pitchFamily="34" charset="0"/>
                        </a:rPr>
                        <a:t>        2 419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dirty="0">
                          <a:solidFill>
                            <a:srgbClr val="000000"/>
                          </a:solidFill>
                          <a:effectLst/>
                          <a:latin typeface="Arial" panose="020B0604020202020204" pitchFamily="34" charset="0"/>
                        </a:rPr>
                        <a:t>        12 997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dirty="0">
                          <a:solidFill>
                            <a:srgbClr val="000000"/>
                          </a:solidFill>
                          <a:effectLst/>
                          <a:latin typeface="Arial" panose="020B0604020202020204" pitchFamily="34" charset="0"/>
                        </a:rPr>
                        <a:t>           743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57 155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307 086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5,4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extLst>
                  <a:ext uri="{0D108BD9-81ED-4DB2-BD59-A6C34878D82A}">
                    <a16:rowId xmlns:a16="http://schemas.microsoft.com/office/drawing/2014/main" val="4169116438"/>
                  </a:ext>
                </a:extLst>
              </a:tr>
              <a:tr h="235447">
                <a:tc>
                  <a:txBody>
                    <a:bodyPr/>
                    <a:lstStyle/>
                    <a:p>
                      <a:pPr algn="l" fontAlgn="ctr"/>
                      <a:r>
                        <a:rPr lang="sv-SE" sz="1200" b="1" i="0" u="none" strike="noStrike">
                          <a:solidFill>
                            <a:srgbClr val="FFFFFF"/>
                          </a:solidFill>
                          <a:effectLst/>
                          <a:latin typeface="Arial" panose="020B0604020202020204" pitchFamily="34" charset="0"/>
                        </a:rPr>
                        <a:t>K Finans- och försäkring</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a:solidFill>
                            <a:srgbClr val="000000"/>
                          </a:solidFill>
                          <a:effectLst/>
                          <a:latin typeface="Arial" panose="020B0604020202020204" pitchFamily="34" charset="0"/>
                        </a:rPr>
                        <a:t>          219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1 635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94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57 748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431 129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7,5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extLst>
                  <a:ext uri="{0D108BD9-81ED-4DB2-BD59-A6C34878D82A}">
                    <a16:rowId xmlns:a16="http://schemas.microsoft.com/office/drawing/2014/main" val="2617244404"/>
                  </a:ext>
                </a:extLst>
              </a:tr>
              <a:tr h="235447">
                <a:tc>
                  <a:txBody>
                    <a:bodyPr/>
                    <a:lstStyle/>
                    <a:p>
                      <a:pPr algn="l" fontAlgn="ctr"/>
                      <a:r>
                        <a:rPr lang="sv-SE" sz="1200" b="1" i="0" u="none" strike="noStrike">
                          <a:solidFill>
                            <a:srgbClr val="FFFFFF"/>
                          </a:solidFill>
                          <a:effectLst/>
                          <a:latin typeface="Arial" panose="020B0604020202020204" pitchFamily="34" charset="0"/>
                        </a:rPr>
                        <a:t>L Fastighetsverksamhet</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a:solidFill>
                            <a:srgbClr val="000000"/>
                          </a:solidFill>
                          <a:effectLst/>
                          <a:latin typeface="Arial" panose="020B0604020202020204" pitchFamily="34" charset="0"/>
                        </a:rPr>
                        <a:t>          394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1 073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dirty="0">
                          <a:solidFill>
                            <a:srgbClr val="000000"/>
                          </a:solidFill>
                          <a:effectLst/>
                          <a:latin typeface="Arial" panose="020B0604020202020204" pitchFamily="34" charset="0"/>
                        </a:rPr>
                        <a:t>             70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65 294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177 819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2,7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extLst>
                  <a:ext uri="{0D108BD9-81ED-4DB2-BD59-A6C34878D82A}">
                    <a16:rowId xmlns:a16="http://schemas.microsoft.com/office/drawing/2014/main" val="657098698"/>
                  </a:ext>
                </a:extLst>
              </a:tr>
              <a:tr h="235447">
                <a:tc>
                  <a:txBody>
                    <a:bodyPr/>
                    <a:lstStyle/>
                    <a:p>
                      <a:pPr algn="l" fontAlgn="ctr"/>
                      <a:r>
                        <a:rPr lang="sv-SE" sz="1200" b="1" i="0" u="none" strike="noStrike">
                          <a:solidFill>
                            <a:srgbClr val="FFFFFF"/>
                          </a:solidFill>
                          <a:effectLst/>
                          <a:latin typeface="Arial" panose="020B0604020202020204" pitchFamily="34" charset="0"/>
                        </a:rPr>
                        <a:t>M Juridik, ekon., vetensk. &amp; teknik</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a:solidFill>
                            <a:srgbClr val="000000"/>
                          </a:solidFill>
                          <a:effectLst/>
                          <a:latin typeface="Arial" panose="020B0604020202020204" pitchFamily="34" charset="0"/>
                        </a:rPr>
                        <a:t>        6 041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26 391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dirty="0">
                          <a:solidFill>
                            <a:srgbClr val="000000"/>
                          </a:solidFill>
                          <a:effectLst/>
                          <a:latin typeface="Arial" panose="020B0604020202020204" pitchFamily="34" charset="0"/>
                        </a:rPr>
                        <a:t>        1 615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61 207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267 393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4,4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extLst>
                  <a:ext uri="{0D108BD9-81ED-4DB2-BD59-A6C34878D82A}">
                    <a16:rowId xmlns:a16="http://schemas.microsoft.com/office/drawing/2014/main" val="3747688972"/>
                  </a:ext>
                </a:extLst>
              </a:tr>
              <a:tr h="235447">
                <a:tc>
                  <a:txBody>
                    <a:bodyPr/>
                    <a:lstStyle/>
                    <a:p>
                      <a:pPr algn="l" fontAlgn="ctr"/>
                      <a:r>
                        <a:rPr lang="sv-SE" sz="1200" b="1" i="0" u="none" strike="noStrike">
                          <a:solidFill>
                            <a:srgbClr val="FFFFFF"/>
                          </a:solidFill>
                          <a:effectLst/>
                          <a:latin typeface="Arial" panose="020B0604020202020204" pitchFamily="34" charset="0"/>
                        </a:rPr>
                        <a:t>N Uthyrning, fastighetserv., resetj.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a:solidFill>
                            <a:srgbClr val="000000"/>
                          </a:solidFill>
                          <a:effectLst/>
                          <a:latin typeface="Arial" panose="020B0604020202020204" pitchFamily="34" charset="0"/>
                        </a:rPr>
                        <a:t>        1 531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13 412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dirty="0">
                          <a:solidFill>
                            <a:srgbClr val="000000"/>
                          </a:solidFill>
                          <a:effectLst/>
                          <a:latin typeface="Arial" panose="020B0604020202020204" pitchFamily="34" charset="0"/>
                        </a:rPr>
                        <a:t>           669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dirty="0">
                          <a:solidFill>
                            <a:srgbClr val="000000"/>
                          </a:solidFill>
                          <a:effectLst/>
                          <a:latin typeface="Arial" panose="020B0604020202020204" pitchFamily="34" charset="0"/>
                        </a:rPr>
                        <a:t>      49 856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436 749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8,8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extLst>
                  <a:ext uri="{0D108BD9-81ED-4DB2-BD59-A6C34878D82A}">
                    <a16:rowId xmlns:a16="http://schemas.microsoft.com/office/drawing/2014/main" val="748274561"/>
                  </a:ext>
                </a:extLst>
              </a:tr>
              <a:tr h="235447">
                <a:tc>
                  <a:txBody>
                    <a:bodyPr/>
                    <a:lstStyle/>
                    <a:p>
                      <a:pPr algn="l" fontAlgn="ctr"/>
                      <a:r>
                        <a:rPr lang="sv-SE" sz="1200" b="1" i="0" u="none" strike="noStrike">
                          <a:solidFill>
                            <a:srgbClr val="FFFFFF"/>
                          </a:solidFill>
                          <a:effectLst/>
                          <a:latin typeface="Arial" panose="020B0604020202020204" pitchFamily="34" charset="0"/>
                        </a:rPr>
                        <a:t>P Utbildning</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a:solidFill>
                            <a:srgbClr val="000000"/>
                          </a:solidFill>
                          <a:effectLst/>
                          <a:latin typeface="Arial" panose="020B0604020202020204" pitchFamily="34" charset="0"/>
                        </a:rPr>
                        <a:t>          580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2 250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dirty="0">
                          <a:solidFill>
                            <a:srgbClr val="000000"/>
                          </a:solidFill>
                          <a:effectLst/>
                          <a:latin typeface="Arial" panose="020B0604020202020204" pitchFamily="34" charset="0"/>
                        </a:rPr>
                        <a:t>           131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dirty="0">
                          <a:solidFill>
                            <a:srgbClr val="000000"/>
                          </a:solidFill>
                          <a:effectLst/>
                          <a:latin typeface="Arial" panose="020B0604020202020204" pitchFamily="34" charset="0"/>
                        </a:rPr>
                        <a:t>      58 114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225 444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3,9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extLst>
                  <a:ext uri="{0D108BD9-81ED-4DB2-BD59-A6C34878D82A}">
                    <a16:rowId xmlns:a16="http://schemas.microsoft.com/office/drawing/2014/main" val="3083679459"/>
                  </a:ext>
                </a:extLst>
              </a:tr>
              <a:tr h="235447">
                <a:tc>
                  <a:txBody>
                    <a:bodyPr/>
                    <a:lstStyle/>
                    <a:p>
                      <a:pPr algn="l" fontAlgn="ctr"/>
                      <a:r>
                        <a:rPr lang="sv-SE" sz="1200" b="1" i="0" u="none" strike="noStrike">
                          <a:solidFill>
                            <a:srgbClr val="FFFFFF"/>
                          </a:solidFill>
                          <a:effectLst/>
                          <a:latin typeface="Arial" panose="020B0604020202020204" pitchFamily="34" charset="0"/>
                        </a:rPr>
                        <a:t>Q Vård och omsorg; soc.tjänster</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a:solidFill>
                            <a:srgbClr val="000000"/>
                          </a:solidFill>
                          <a:effectLst/>
                          <a:latin typeface="Arial" panose="020B0604020202020204" pitchFamily="34" charset="0"/>
                        </a:rPr>
                        <a:t>        1 237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10 279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dirty="0">
                          <a:solidFill>
                            <a:srgbClr val="000000"/>
                          </a:solidFill>
                          <a:effectLst/>
                          <a:latin typeface="Arial" panose="020B0604020202020204" pitchFamily="34" charset="0"/>
                        </a:rPr>
                        <a:t>           396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dirty="0">
                          <a:solidFill>
                            <a:srgbClr val="000000"/>
                          </a:solidFill>
                          <a:effectLst/>
                          <a:latin typeface="Arial" panose="020B0604020202020204" pitchFamily="34" charset="0"/>
                        </a:rPr>
                        <a:t>      38 571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dirty="0">
                          <a:solidFill>
                            <a:srgbClr val="000000"/>
                          </a:solidFill>
                          <a:effectLst/>
                          <a:latin typeface="Arial" panose="020B0604020202020204" pitchFamily="34" charset="0"/>
                        </a:rPr>
                        <a:t>        320 513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8,3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extLst>
                  <a:ext uri="{0D108BD9-81ED-4DB2-BD59-A6C34878D82A}">
                    <a16:rowId xmlns:a16="http://schemas.microsoft.com/office/drawing/2014/main" val="4019832987"/>
                  </a:ext>
                </a:extLst>
              </a:tr>
              <a:tr h="235447">
                <a:tc>
                  <a:txBody>
                    <a:bodyPr/>
                    <a:lstStyle/>
                    <a:p>
                      <a:pPr algn="l" fontAlgn="ctr"/>
                      <a:r>
                        <a:rPr lang="sv-SE" sz="1200" b="1" i="0" u="none" strike="noStrike">
                          <a:solidFill>
                            <a:srgbClr val="FFFFFF"/>
                          </a:solidFill>
                          <a:effectLst/>
                          <a:latin typeface="Arial" panose="020B0604020202020204" pitchFamily="34" charset="0"/>
                        </a:rPr>
                        <a:t>R Kultur, nöje och fritid</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a:solidFill>
                            <a:srgbClr val="000000"/>
                          </a:solidFill>
                          <a:effectLst/>
                          <a:latin typeface="Arial" panose="020B0604020202020204" pitchFamily="34" charset="0"/>
                        </a:rPr>
                        <a:t>        1 230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4 617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235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dirty="0">
                          <a:solidFill>
                            <a:srgbClr val="000000"/>
                          </a:solidFill>
                          <a:effectLst/>
                          <a:latin typeface="Arial" panose="020B0604020202020204" pitchFamily="34" charset="0"/>
                        </a:rPr>
                        <a:t>      50 801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dirty="0">
                          <a:solidFill>
                            <a:srgbClr val="000000"/>
                          </a:solidFill>
                          <a:effectLst/>
                          <a:latin typeface="Arial" panose="020B0604020202020204" pitchFamily="34" charset="0"/>
                        </a:rPr>
                        <a:t>        190 689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3,8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extLst>
                  <a:ext uri="{0D108BD9-81ED-4DB2-BD59-A6C34878D82A}">
                    <a16:rowId xmlns:a16="http://schemas.microsoft.com/office/drawing/2014/main" val="4070243755"/>
                  </a:ext>
                </a:extLst>
              </a:tr>
              <a:tr h="235447">
                <a:tc>
                  <a:txBody>
                    <a:bodyPr/>
                    <a:lstStyle/>
                    <a:p>
                      <a:pPr algn="l" fontAlgn="ctr"/>
                      <a:r>
                        <a:rPr lang="sv-SE" sz="1200" b="1" i="0" u="none" strike="noStrike">
                          <a:solidFill>
                            <a:srgbClr val="FFFFFF"/>
                          </a:solidFill>
                          <a:effectLst/>
                          <a:latin typeface="Arial" panose="020B0604020202020204" pitchFamily="34" charset="0"/>
                        </a:rPr>
                        <a:t>S Annan serviceverksamhet</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a:solidFill>
                            <a:srgbClr val="000000"/>
                          </a:solidFill>
                          <a:effectLst/>
                          <a:latin typeface="Arial" panose="020B0604020202020204" pitchFamily="34" charset="0"/>
                        </a:rPr>
                        <a:t>        1 175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3 950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190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dirty="0">
                          <a:solidFill>
                            <a:srgbClr val="000000"/>
                          </a:solidFill>
                          <a:effectLst/>
                          <a:latin typeface="Arial" panose="020B0604020202020204" pitchFamily="34" charset="0"/>
                        </a:rPr>
                        <a:t>      48 127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dirty="0">
                          <a:solidFill>
                            <a:srgbClr val="000000"/>
                          </a:solidFill>
                          <a:effectLst/>
                          <a:latin typeface="Arial" panose="020B0604020202020204" pitchFamily="34" charset="0"/>
                        </a:rPr>
                        <a:t>        161 789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0" i="0" u="none" strike="noStrike">
                          <a:solidFill>
                            <a:srgbClr val="000000"/>
                          </a:solidFill>
                          <a:effectLst/>
                          <a:latin typeface="Arial" panose="020B0604020202020204" pitchFamily="34" charset="0"/>
                        </a:rPr>
                        <a:t>         3,4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extLst>
                  <a:ext uri="{0D108BD9-81ED-4DB2-BD59-A6C34878D82A}">
                    <a16:rowId xmlns:a16="http://schemas.microsoft.com/office/drawing/2014/main" val="3827747882"/>
                  </a:ext>
                </a:extLst>
              </a:tr>
              <a:tr h="235447">
                <a:tc>
                  <a:txBody>
                    <a:bodyPr/>
                    <a:lstStyle/>
                    <a:p>
                      <a:pPr algn="l" fontAlgn="ctr"/>
                      <a:r>
                        <a:rPr lang="sv-SE" sz="1200" b="1" i="0" u="none" strike="noStrike">
                          <a:solidFill>
                            <a:srgbClr val="FFFFFF"/>
                          </a:solidFill>
                          <a:effectLst/>
                          <a:latin typeface="Arial" panose="020B0604020202020204" pitchFamily="34" charset="0"/>
                        </a:rPr>
                        <a:t>ÖVRIGA BRANSCHER</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0" i="0" u="none" strike="noStrike">
                          <a:solidFill>
                            <a:srgbClr val="000000"/>
                          </a:solidFill>
                          <a:effectLst/>
                          <a:latin typeface="Arial" panose="020B0604020202020204" pitchFamily="34" charset="0"/>
                        </a:rPr>
                        <a:t>              7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23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a:solidFill>
                            <a:srgbClr val="000000"/>
                          </a:solidFill>
                          <a:effectLst/>
                          <a:latin typeface="Arial" panose="020B0604020202020204" pitchFamily="34" charset="0"/>
                        </a:rPr>
                        <a:t>            1,1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dirty="0">
                          <a:solidFill>
                            <a:srgbClr val="000000"/>
                          </a:solidFill>
                          <a:effectLst/>
                          <a:latin typeface="Arial" panose="020B0604020202020204" pitchFamily="34" charset="0"/>
                        </a:rPr>
                        <a:t>      48 696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dirty="0">
                          <a:solidFill>
                            <a:srgbClr val="000000"/>
                          </a:solidFill>
                          <a:effectLst/>
                          <a:latin typeface="Arial" panose="020B0604020202020204" pitchFamily="34" charset="0"/>
                        </a:rPr>
                        <a:t>        160 000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tc>
                  <a:txBody>
                    <a:bodyPr/>
                    <a:lstStyle/>
                    <a:p>
                      <a:pPr algn="ctr" fontAlgn="ctr"/>
                      <a:r>
                        <a:rPr lang="sv-SE" sz="1200" b="0" i="0" u="none" strike="noStrike" dirty="0">
                          <a:solidFill>
                            <a:srgbClr val="000000"/>
                          </a:solidFill>
                          <a:effectLst/>
                          <a:latin typeface="Arial" panose="020B0604020202020204" pitchFamily="34" charset="0"/>
                        </a:rPr>
                        <a:t>         3,3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BF1"/>
                    </a:solidFill>
                  </a:tcPr>
                </a:tc>
                <a:extLst>
                  <a:ext uri="{0D108BD9-81ED-4DB2-BD59-A6C34878D82A}">
                    <a16:rowId xmlns:a16="http://schemas.microsoft.com/office/drawing/2014/main" val="2721958905"/>
                  </a:ext>
                </a:extLst>
              </a:tr>
              <a:tr h="235447">
                <a:tc>
                  <a:txBody>
                    <a:bodyPr/>
                    <a:lstStyle/>
                    <a:p>
                      <a:pPr algn="l" fontAlgn="ctr"/>
                      <a:r>
                        <a:rPr lang="sv-SE" sz="1200" b="1" i="0" u="none" strike="noStrike">
                          <a:solidFill>
                            <a:srgbClr val="FFFFFF"/>
                          </a:solidFill>
                          <a:effectLst/>
                          <a:latin typeface="Arial" panose="020B0604020202020204" pitchFamily="34" charset="0"/>
                        </a:rPr>
                        <a:t>Totalt</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9FB9"/>
                    </a:solidFill>
                  </a:tcPr>
                </a:tc>
                <a:tc>
                  <a:txBody>
                    <a:bodyPr/>
                    <a:lstStyle/>
                    <a:p>
                      <a:pPr algn="ctr" fontAlgn="ctr"/>
                      <a:r>
                        <a:rPr lang="sv-SE" sz="1200" b="1" i="0" u="none" strike="noStrike">
                          <a:solidFill>
                            <a:srgbClr val="000000"/>
                          </a:solidFill>
                          <a:effectLst/>
                          <a:latin typeface="Arial" panose="020B0604020202020204" pitchFamily="34" charset="0"/>
                        </a:rPr>
                        <a:t>      23 899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1" i="0" u="none" strike="noStrike">
                          <a:solidFill>
                            <a:srgbClr val="000000"/>
                          </a:solidFill>
                          <a:effectLst/>
                          <a:latin typeface="Arial" panose="020B0604020202020204" pitchFamily="34" charset="0"/>
                        </a:rPr>
                        <a:t>      181 513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1" i="0" u="none" strike="noStrike">
                          <a:solidFill>
                            <a:srgbClr val="000000"/>
                          </a:solidFill>
                          <a:effectLst/>
                          <a:latin typeface="Arial" panose="020B0604020202020204" pitchFamily="34" charset="0"/>
                        </a:rPr>
                        <a:t>        8 899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1" i="0" u="none" strike="noStrike" dirty="0">
                          <a:solidFill>
                            <a:srgbClr val="000000"/>
                          </a:solidFill>
                          <a:effectLst/>
                          <a:latin typeface="Arial" panose="020B0604020202020204" pitchFamily="34" charset="0"/>
                        </a:rPr>
                        <a:t>      49 029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1" i="0" u="none" strike="noStrike" dirty="0">
                          <a:solidFill>
                            <a:srgbClr val="000000"/>
                          </a:solidFill>
                          <a:effectLst/>
                          <a:latin typeface="Arial" panose="020B0604020202020204" pitchFamily="34" charset="0"/>
                        </a:rPr>
                        <a:t>        372 379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tc>
                  <a:txBody>
                    <a:bodyPr/>
                    <a:lstStyle/>
                    <a:p>
                      <a:pPr algn="ctr" fontAlgn="ctr"/>
                      <a:r>
                        <a:rPr lang="sv-SE" sz="1200" b="1" i="0" u="none" strike="noStrike" dirty="0">
                          <a:solidFill>
                            <a:srgbClr val="000000"/>
                          </a:solidFill>
                          <a:effectLst/>
                          <a:latin typeface="Arial" panose="020B0604020202020204" pitchFamily="34" charset="0"/>
                        </a:rPr>
                        <a:t>         7,6 </a:t>
                      </a:r>
                    </a:p>
                  </a:txBody>
                  <a:tcPr marL="45720" marR="4572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8E3"/>
                    </a:solidFill>
                  </a:tcPr>
                </a:tc>
                <a:extLst>
                  <a:ext uri="{0D108BD9-81ED-4DB2-BD59-A6C34878D82A}">
                    <a16:rowId xmlns:a16="http://schemas.microsoft.com/office/drawing/2014/main" val="100159861"/>
                  </a:ext>
                </a:extLst>
              </a:tr>
            </a:tbl>
          </a:graphicData>
        </a:graphic>
      </p:graphicFrame>
    </p:spTree>
    <p:extLst>
      <p:ext uri="{BB962C8B-B14F-4D97-AF65-F5344CB8AC3E}">
        <p14:creationId xmlns:p14="http://schemas.microsoft.com/office/powerpoint/2010/main" val="2157139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Ur budget 2020</a:t>
            </a:r>
            <a:endParaRPr lang="sv-SE" dirty="0"/>
          </a:p>
        </p:txBody>
      </p:sp>
      <p:sp>
        <p:nvSpPr>
          <p:cNvPr id="5" name="Moln 4"/>
          <p:cNvSpPr/>
          <p:nvPr/>
        </p:nvSpPr>
        <p:spPr>
          <a:xfrm>
            <a:off x="4630564" y="2317199"/>
            <a:ext cx="4513436" cy="2219672"/>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a:t>I Stockholm är människor självförsörjande och vägen till arbete är […] kort</a:t>
            </a:r>
            <a:endParaRPr lang="sv-SE" dirty="0"/>
          </a:p>
        </p:txBody>
      </p:sp>
      <p:sp>
        <p:nvSpPr>
          <p:cNvPr id="6" name="Moln 5"/>
          <p:cNvSpPr/>
          <p:nvPr/>
        </p:nvSpPr>
        <p:spPr>
          <a:xfrm>
            <a:off x="3851920" y="4077072"/>
            <a:ext cx="3528392" cy="2334534"/>
          </a:xfrm>
          <a:prstGeom prst="clou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Stockholm har Sveriges bästa företagsklimat och ett internationellt konkurrenskraftigt näringsliv</a:t>
            </a:r>
            <a:endParaRPr lang="sv-SE" dirty="0"/>
          </a:p>
        </p:txBody>
      </p:sp>
      <p:sp>
        <p:nvSpPr>
          <p:cNvPr id="8" name="Moln 7"/>
          <p:cNvSpPr/>
          <p:nvPr/>
        </p:nvSpPr>
        <p:spPr>
          <a:xfrm>
            <a:off x="827584" y="2852936"/>
            <a:ext cx="3528392" cy="2241196"/>
          </a:xfrm>
          <a:prstGeom prst="clou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a:t>Stockholm har en budget i balans och långsiktigt hållbara finanser</a:t>
            </a:r>
            <a:endParaRPr lang="sv-SE" dirty="0"/>
          </a:p>
        </p:txBody>
      </p:sp>
      <p:sp>
        <p:nvSpPr>
          <p:cNvPr id="9" name="Moln 8"/>
          <p:cNvSpPr/>
          <p:nvPr/>
        </p:nvSpPr>
        <p:spPr>
          <a:xfrm>
            <a:off x="3059832" y="475336"/>
            <a:ext cx="3312368" cy="2232248"/>
          </a:xfrm>
          <a:prstGeom prst="clou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En hållbart växande och dynamisk storstad med hög tillväxt</a:t>
            </a:r>
            <a:endParaRPr lang="sv-SE" dirty="0"/>
          </a:p>
        </p:txBody>
      </p:sp>
    </p:spTree>
    <p:extLst>
      <p:ext uri="{BB962C8B-B14F-4D97-AF65-F5344CB8AC3E}">
        <p14:creationId xmlns:p14="http://schemas.microsoft.com/office/powerpoint/2010/main" val="331537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936a4483153a0884f85473cf22138dde911c526"/>
</p:tagLst>
</file>

<file path=ppt/theme/theme1.xml><?xml version="1.0" encoding="utf-8"?>
<a:theme xmlns:a="http://schemas.openxmlformats.org/drawingml/2006/main" name="Sthlm Presentation">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potx" id="{0DB55524-07EF-44C1-8747-CF1B5E5AC5B3}" vid="{A10E0A3B-2E4F-4225-A22C-A74EB0A09C12}"/>
    </a:ext>
  </a:extLst>
</a:theme>
</file>

<file path=ppt/theme/theme2.xml><?xml version="1.0" encoding="utf-8"?>
<a:theme xmlns:a="http://schemas.openxmlformats.org/drawingml/2006/main" name="Office-tema">
  <a:themeElements>
    <a:clrScheme name="Stockholm stad">
      <a:dk1>
        <a:sysClr val="windowText" lastClr="000000"/>
      </a:dk1>
      <a:lt1>
        <a:sysClr val="window" lastClr="FFFFFF"/>
      </a:lt1>
      <a:dk2>
        <a:srgbClr val="44546A"/>
      </a:dk2>
      <a:lt2>
        <a:srgbClr val="F5F3EE"/>
      </a:lt2>
      <a:accent1>
        <a:srgbClr val="C40064"/>
      </a:accent1>
      <a:accent2>
        <a:srgbClr val="FEDEED"/>
      </a:accent2>
      <a:accent3>
        <a:srgbClr val="F5F3EE"/>
      </a:accent3>
      <a:accent4>
        <a:srgbClr val="D6EDFC"/>
      </a:accent4>
      <a:accent5>
        <a:srgbClr val="006EBF"/>
      </a:accent5>
      <a:accent6>
        <a:srgbClr val="F1E6FC"/>
      </a:accent6>
      <a:hlink>
        <a:srgbClr val="5D237D"/>
      </a:hlink>
      <a:folHlink>
        <a:srgbClr val="FFD7D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9941</TotalTime>
  <Words>2853</Words>
  <Application>Microsoft Office PowerPoint</Application>
  <PresentationFormat>Bildspel på skärmen (4:3)</PresentationFormat>
  <Paragraphs>1001</Paragraphs>
  <Slides>36</Slides>
  <Notes>16</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36</vt:i4>
      </vt:variant>
    </vt:vector>
  </HeadingPairs>
  <TitlesOfParts>
    <vt:vector size="45" baseType="lpstr">
      <vt:lpstr>Arial</vt:lpstr>
      <vt:lpstr>Calibri</vt:lpstr>
      <vt:lpstr>Calibri Light</vt:lpstr>
      <vt:lpstr>Stockholm Type Bold</vt:lpstr>
      <vt:lpstr>Stockholm Type Regular</vt:lpstr>
      <vt:lpstr>Times New Roman</vt:lpstr>
      <vt:lpstr>Wingdings</vt:lpstr>
      <vt:lpstr>Sthlm Presentation</vt:lpstr>
      <vt:lpstr>Office-tema</vt:lpstr>
      <vt:lpstr>Företagandet i Stockholms stad</vt:lpstr>
      <vt:lpstr>Tillväxtanalysen – flera delar</vt:lpstr>
      <vt:lpstr>Initiala effekter av coronapandemin</vt:lpstr>
      <vt:lpstr>Konjunkturbarometern</vt:lpstr>
      <vt:lpstr>Anställda som blivit av med arbete pga konkurs</vt:lpstr>
      <vt:lpstr>Konkurser och rekonstruktioner  – Arbetsställen i Stockholm</vt:lpstr>
      <vt:lpstr>Varsel Stockholms län 2020</vt:lpstr>
      <vt:lpstr>Korttidspermitteringar t.o.m. 31 juli 2020</vt:lpstr>
      <vt:lpstr>Ur budget 2020</vt:lpstr>
      <vt:lpstr>Befolkning och skatteunderlag Stockholms stad</vt:lpstr>
      <vt:lpstr>Arbetspendling Stockholms stad</vt:lpstr>
      <vt:lpstr>Företags- och arbetsplatsförekomster i Stockholms stad 2020</vt:lpstr>
      <vt:lpstr>Företagen i Stockholms stad</vt:lpstr>
      <vt:lpstr>Våra största branscher</vt:lpstr>
      <vt:lpstr>Branschbredd</vt:lpstr>
      <vt:lpstr>Arbetsställen i staden</vt:lpstr>
      <vt:lpstr>Arbetsställen och anställda är spridda i staden</vt:lpstr>
      <vt:lpstr>Andel personer med ekonomiskt bistånd</vt:lpstr>
      <vt:lpstr>PowerPoint-presentation</vt:lpstr>
      <vt:lpstr>90 000 fler anställda mellan 2013-2020</vt:lpstr>
      <vt:lpstr>Andel anställda per ägarkategori</vt:lpstr>
      <vt:lpstr>Förändring antal anställda per bransch 2013-2020</vt:lpstr>
      <vt:lpstr>Var sker tillväxten?</vt:lpstr>
      <vt:lpstr>Procentuell tillväxt antal anställda 2018–2020</vt:lpstr>
      <vt:lpstr>Profilnäringar</vt:lpstr>
      <vt:lpstr>PowerPoint-presentation</vt:lpstr>
      <vt:lpstr>PowerPoint-presentation</vt:lpstr>
      <vt:lpstr>PowerPoint-presentation</vt:lpstr>
      <vt:lpstr>PowerPoint-presentation</vt:lpstr>
      <vt:lpstr>PowerPoint-presentation</vt:lpstr>
      <vt:lpstr>Låt oss blicka framåt</vt:lpstr>
      <vt:lpstr>Befolkningsframskrivningar</vt:lpstr>
      <vt:lpstr>Befolkningsutveckling per åldersgrupp</vt:lpstr>
      <vt:lpstr>Befolkningsökning per stadsdel och åldersgrupp </vt:lpstr>
      <vt:lpstr>PowerPoint-presentation</vt:lpstr>
      <vt:lpstr>Tack för idag!</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Befolkning och skatteunderlag Stockholms stad</dc:title>
  <dc:creator>Erik Hellsing</dc:creator>
  <cp:lastModifiedBy>Håkan Rosander</cp:lastModifiedBy>
  <cp:revision>94</cp:revision>
  <cp:lastPrinted>2015-08-21T11:54:31Z</cp:lastPrinted>
  <dcterms:created xsi:type="dcterms:W3CDTF">2019-10-22T08:44:25Z</dcterms:created>
  <dcterms:modified xsi:type="dcterms:W3CDTF">2020-10-08T13:05:50Z</dcterms:modified>
</cp:coreProperties>
</file>